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3.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slideMasters/slideMaster1.xml" ContentType="application/vnd.openxmlformats-officedocument.presentationml.slideMaster+xml"/>
  <Override PartName="/ppt/notesSlides/notesSlide30.xml" ContentType="application/vnd.openxmlformats-officedocument.presentationml.notesSlide+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2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theme/themeOverride5.xml" ContentType="application/vnd.openxmlformats-officedocument.themeOverride+xml"/>
  <Override PartName="/ppt/theme/theme3.xml" ContentType="application/vnd.openxmlformats-officedocument.theme+xml"/>
  <Override PartName="/ppt/charts/chart9.xml" ContentType="application/vnd.openxmlformats-officedocument.drawingml.chart+xml"/>
  <Override PartName="/ppt/theme/themeOverride8.xml" ContentType="application/vnd.openxmlformats-officedocument.themeOverr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charts/chart6.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theme/themeOverride4.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chart1.xml" ContentType="application/vnd.openxmlformats-officedocument.drawingml.chart+xml"/>
  <Override PartName="/ppt/charts/chart8.xml" ContentType="application/vnd.openxmlformats-officedocument.drawingml.chart+xml"/>
  <Override PartName="/ppt/theme/themeOverride7.xml" ContentType="application/vnd.openxmlformats-officedocument.themeOverride+xml"/>
  <Override PartName="/ppt/charts/chart3.xml" ContentType="application/vnd.openxmlformats-officedocument.drawingml.chart+xml"/>
  <Override PartName="/ppt/theme/themeOverride6.xml" ContentType="application/vnd.openxmlformats-officedocument.themeOverride+xml"/>
  <Override PartName="/ppt/theme/themeOverride1.xml" ContentType="application/vnd.openxmlformats-officedocument.themeOverride+xml"/>
  <Override PartName="/ppt/charts/chart2.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72" r:id="rId1"/>
  </p:sldMasterIdLst>
  <p:notesMasterIdLst>
    <p:notesMasterId r:id="rId34"/>
  </p:notesMasterIdLst>
  <p:handoutMasterIdLst>
    <p:handoutMasterId r:id="rId35"/>
  </p:handoutMasterIdLst>
  <p:sldIdLst>
    <p:sldId id="420" r:id="rId2"/>
    <p:sldId id="445" r:id="rId3"/>
    <p:sldId id="423" r:id="rId4"/>
    <p:sldId id="424" r:id="rId5"/>
    <p:sldId id="446" r:id="rId6"/>
    <p:sldId id="444" r:id="rId7"/>
    <p:sldId id="378" r:id="rId8"/>
    <p:sldId id="436" r:id="rId9"/>
    <p:sldId id="335" r:id="rId10"/>
    <p:sldId id="434" r:id="rId11"/>
    <p:sldId id="337" r:id="rId12"/>
    <p:sldId id="435" r:id="rId13"/>
    <p:sldId id="443" r:id="rId14"/>
    <p:sldId id="441" r:id="rId15"/>
    <p:sldId id="442" r:id="rId16"/>
    <p:sldId id="329" r:id="rId17"/>
    <p:sldId id="368" r:id="rId18"/>
    <p:sldId id="425" r:id="rId19"/>
    <p:sldId id="447" r:id="rId20"/>
    <p:sldId id="440" r:id="rId21"/>
    <p:sldId id="372" r:id="rId22"/>
    <p:sldId id="432" r:id="rId23"/>
    <p:sldId id="384" r:id="rId24"/>
    <p:sldId id="433" r:id="rId25"/>
    <p:sldId id="381" r:id="rId26"/>
    <p:sldId id="437" r:id="rId27"/>
    <p:sldId id="438" r:id="rId28"/>
    <p:sldId id="439" r:id="rId29"/>
    <p:sldId id="450" r:id="rId30"/>
    <p:sldId id="411" r:id="rId31"/>
    <p:sldId id="449" r:id="rId32"/>
    <p:sldId id="412"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F2E"/>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00" autoAdjust="0"/>
    <p:restoredTop sz="80051" autoAdjust="0"/>
  </p:normalViewPr>
  <p:slideViewPr>
    <p:cSldViewPr>
      <p:cViewPr varScale="1">
        <p:scale>
          <a:sx n="109" d="100"/>
          <a:sy n="109" d="100"/>
        </p:scale>
        <p:origin x="1404" y="96"/>
      </p:cViewPr>
      <p:guideLst>
        <p:guide orient="horz" pos="2160"/>
        <p:guide pos="2880"/>
      </p:guideLst>
    </p:cSldViewPr>
  </p:slideViewPr>
  <p:outlineViewPr>
    <p:cViewPr>
      <p:scale>
        <a:sx n="33" d="100"/>
        <a:sy n="33" d="100"/>
      </p:scale>
      <p:origin x="0" y="1376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'ESL to College Level '!$B$22</c:f>
              <c:strCache>
                <c:ptCount val="1"/>
                <c:pt idx="0">
                  <c:v>Mission</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'!$C$22:$G$22</c:f>
              <c:numCache>
                <c:formatCode>0.0%</c:formatCode>
                <c:ptCount val="5"/>
                <c:pt idx="0">
                  <c:v>0.11700000000000001</c:v>
                </c:pt>
                <c:pt idx="1">
                  <c:v>0.127</c:v>
                </c:pt>
                <c:pt idx="2">
                  <c:v>0.14000000000000001</c:v>
                </c:pt>
                <c:pt idx="3">
                  <c:v>0.13200000000000001</c:v>
                </c:pt>
                <c:pt idx="4">
                  <c:v>0.16300000000000001</c:v>
                </c:pt>
              </c:numCache>
            </c:numRef>
          </c:val>
          <c:smooth val="0"/>
          <c:extLst>
            <c:ext xmlns:c16="http://schemas.microsoft.com/office/drawing/2014/chart" uri="{C3380CC4-5D6E-409C-BE32-E72D297353CC}">
              <c16:uniqueId val="{00000000-BD08-4CB9-83CC-FDC744ADDF89}"/>
            </c:ext>
          </c:extLst>
        </c:ser>
        <c:ser>
          <c:idx val="1"/>
          <c:order val="1"/>
          <c:tx>
            <c:strRef>
              <c:f>'ESL to College Level '!$B$23</c:f>
              <c:strCache>
                <c:ptCount val="1"/>
                <c:pt idx="0">
                  <c:v>West Valley</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'!$C$23:$G$23</c:f>
              <c:numCache>
                <c:formatCode>0.0%</c:formatCode>
                <c:ptCount val="5"/>
                <c:pt idx="0">
                  <c:v>0.252</c:v>
                </c:pt>
                <c:pt idx="1">
                  <c:v>0.29499999999999998</c:v>
                </c:pt>
                <c:pt idx="2">
                  <c:v>0.222</c:v>
                </c:pt>
                <c:pt idx="3">
                  <c:v>0.246</c:v>
                </c:pt>
                <c:pt idx="4">
                  <c:v>0.22900000000000001</c:v>
                </c:pt>
              </c:numCache>
            </c:numRef>
          </c:val>
          <c:smooth val="0"/>
          <c:extLst>
            <c:ext xmlns:c16="http://schemas.microsoft.com/office/drawing/2014/chart" uri="{C3380CC4-5D6E-409C-BE32-E72D297353CC}">
              <c16:uniqueId val="{00000001-BD08-4CB9-83CC-FDC744ADDF89}"/>
            </c:ext>
          </c:extLst>
        </c:ser>
        <c:ser>
          <c:idx val="2"/>
          <c:order val="2"/>
          <c:tx>
            <c:strRef>
              <c:f>'ESL to College Level '!$B$24</c:f>
              <c:strCache>
                <c:ptCount val="1"/>
                <c:pt idx="0">
                  <c:v>Statewide</c:v>
                </c:pt>
              </c:strCache>
            </c:strRef>
          </c:tx>
          <c:cat>
            <c:strRef>
              <c:f>'ESL to College Level '!$C$21:$G$21</c:f>
              <c:strCache>
                <c:ptCount val="5"/>
                <c:pt idx="0">
                  <c:v>2007-2008</c:v>
                </c:pt>
                <c:pt idx="1">
                  <c:v>2008-2009</c:v>
                </c:pt>
                <c:pt idx="2">
                  <c:v>2009-2010</c:v>
                </c:pt>
                <c:pt idx="3">
                  <c:v>2010-2011</c:v>
                </c:pt>
                <c:pt idx="4">
                  <c:v>2011-2012</c:v>
                </c:pt>
              </c:strCache>
            </c:strRef>
          </c:cat>
          <c:val>
            <c:numRef>
              <c:f>'ESL to College Level '!$C$24:$G$24</c:f>
              <c:numCache>
                <c:formatCode>0.0%</c:formatCode>
                <c:ptCount val="5"/>
                <c:pt idx="0">
                  <c:v>0.27200000000000002</c:v>
                </c:pt>
                <c:pt idx="1">
                  <c:v>0.28499999999999998</c:v>
                </c:pt>
                <c:pt idx="2">
                  <c:v>0.28599999999999998</c:v>
                </c:pt>
                <c:pt idx="3">
                  <c:v>0.30599999999999999</c:v>
                </c:pt>
                <c:pt idx="4">
                  <c:v>0.33400000000000002</c:v>
                </c:pt>
              </c:numCache>
            </c:numRef>
          </c:val>
          <c:smooth val="0"/>
          <c:extLst>
            <c:ext xmlns:c16="http://schemas.microsoft.com/office/drawing/2014/chart" uri="{C3380CC4-5D6E-409C-BE32-E72D297353CC}">
              <c16:uniqueId val="{00000002-BD08-4CB9-83CC-FDC744ADDF89}"/>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layout/>
      <c:overlay val="0"/>
    </c:legend>
    <c:plotVisOnly val="1"/>
    <c:dispBlanksAs val="gap"/>
    <c:showDLblsOverMax val="0"/>
  </c:chart>
  <c:spPr>
    <a:ln w="12700">
      <a:solidFill>
        <a:schemeClr val="tx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'Remedial English to College Lev'!$B$22</c:f>
              <c:strCache>
                <c:ptCount val="1"/>
                <c:pt idx="0">
                  <c:v>Mission</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Lev'!$C$22:$G$22</c:f>
              <c:numCache>
                <c:formatCode>0.0%</c:formatCode>
                <c:ptCount val="5"/>
                <c:pt idx="0">
                  <c:v>0.47599999999999998</c:v>
                </c:pt>
                <c:pt idx="1">
                  <c:v>0.497</c:v>
                </c:pt>
                <c:pt idx="2">
                  <c:v>0.47899999999999998</c:v>
                </c:pt>
                <c:pt idx="3">
                  <c:v>0.54100000000000004</c:v>
                </c:pt>
                <c:pt idx="4">
                  <c:v>0.52700000000000002</c:v>
                </c:pt>
              </c:numCache>
            </c:numRef>
          </c:val>
          <c:smooth val="0"/>
          <c:extLst>
            <c:ext xmlns:c16="http://schemas.microsoft.com/office/drawing/2014/chart" uri="{C3380CC4-5D6E-409C-BE32-E72D297353CC}">
              <c16:uniqueId val="{00000000-6BA7-4BDD-A948-06056C7624A4}"/>
            </c:ext>
          </c:extLst>
        </c:ser>
        <c:ser>
          <c:idx val="1"/>
          <c:order val="1"/>
          <c:tx>
            <c:strRef>
              <c:f>'Remedial English to College Lev'!$B$23</c:f>
              <c:strCache>
                <c:ptCount val="1"/>
                <c:pt idx="0">
                  <c:v>West Valley</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Lev'!$C$23:$G$23</c:f>
              <c:numCache>
                <c:formatCode>0.0%</c:formatCode>
                <c:ptCount val="5"/>
                <c:pt idx="0">
                  <c:v>0.51900000000000002</c:v>
                </c:pt>
                <c:pt idx="1">
                  <c:v>0.51800000000000002</c:v>
                </c:pt>
                <c:pt idx="2">
                  <c:v>0.52900000000000003</c:v>
                </c:pt>
                <c:pt idx="3">
                  <c:v>0.60099999999999998</c:v>
                </c:pt>
                <c:pt idx="4">
                  <c:v>0.56399999999999995</c:v>
                </c:pt>
              </c:numCache>
            </c:numRef>
          </c:val>
          <c:smooth val="0"/>
          <c:extLst>
            <c:ext xmlns:c16="http://schemas.microsoft.com/office/drawing/2014/chart" uri="{C3380CC4-5D6E-409C-BE32-E72D297353CC}">
              <c16:uniqueId val="{00000001-6BA7-4BDD-A948-06056C7624A4}"/>
            </c:ext>
          </c:extLst>
        </c:ser>
        <c:ser>
          <c:idx val="2"/>
          <c:order val="2"/>
          <c:tx>
            <c:strRef>
              <c:f>'Remedial English to College Lev'!$B$24</c:f>
              <c:strCache>
                <c:ptCount val="1"/>
                <c:pt idx="0">
                  <c:v>Statewide</c:v>
                </c:pt>
              </c:strCache>
            </c:strRef>
          </c:tx>
          <c:cat>
            <c:strRef>
              <c:f>'Remedial English to College Lev'!$C$21:$G$21</c:f>
              <c:strCache>
                <c:ptCount val="5"/>
                <c:pt idx="0">
                  <c:v>2007-2008</c:v>
                </c:pt>
                <c:pt idx="1">
                  <c:v>2008-2009</c:v>
                </c:pt>
                <c:pt idx="2">
                  <c:v>2009-2010</c:v>
                </c:pt>
                <c:pt idx="3">
                  <c:v>2010-2011</c:v>
                </c:pt>
                <c:pt idx="4">
                  <c:v>2011-2012</c:v>
                </c:pt>
              </c:strCache>
            </c:strRef>
          </c:cat>
          <c:val>
            <c:numRef>
              <c:f>'Remedial English to College Lev'!$C$24:$G$24</c:f>
              <c:numCache>
                <c:formatCode>0.0%</c:formatCode>
                <c:ptCount val="5"/>
                <c:pt idx="0">
                  <c:v>0.435</c:v>
                </c:pt>
                <c:pt idx="1">
                  <c:v>0.435</c:v>
                </c:pt>
                <c:pt idx="2">
                  <c:v>0.45500000000000002</c:v>
                </c:pt>
                <c:pt idx="3">
                  <c:v>0.46899999999999997</c:v>
                </c:pt>
                <c:pt idx="4">
                  <c:v>0.48699999999999999</c:v>
                </c:pt>
              </c:numCache>
            </c:numRef>
          </c:val>
          <c:smooth val="0"/>
          <c:extLst>
            <c:ext xmlns:c16="http://schemas.microsoft.com/office/drawing/2014/chart" uri="{C3380CC4-5D6E-409C-BE32-E72D297353CC}">
              <c16:uniqueId val="{00000002-6BA7-4BDD-A948-06056C7624A4}"/>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'Remedial Math to College Level'!$B$22</c:f>
              <c:strCache>
                <c:ptCount val="1"/>
                <c:pt idx="0">
                  <c:v>Mission</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Level'!$C$22:$G$22</c:f>
              <c:numCache>
                <c:formatCode>0.0%</c:formatCode>
                <c:ptCount val="5"/>
                <c:pt idx="0">
                  <c:v>0.23899999999999999</c:v>
                </c:pt>
                <c:pt idx="1">
                  <c:v>0.23300000000000001</c:v>
                </c:pt>
                <c:pt idx="2">
                  <c:v>0.32400000000000001</c:v>
                </c:pt>
                <c:pt idx="3">
                  <c:v>0.33500000000000002</c:v>
                </c:pt>
                <c:pt idx="4">
                  <c:v>0.36699999999999999</c:v>
                </c:pt>
              </c:numCache>
            </c:numRef>
          </c:val>
          <c:smooth val="0"/>
          <c:extLst>
            <c:ext xmlns:c16="http://schemas.microsoft.com/office/drawing/2014/chart" uri="{C3380CC4-5D6E-409C-BE32-E72D297353CC}">
              <c16:uniqueId val="{00000000-12CB-4A50-AA75-A02D16189903}"/>
            </c:ext>
          </c:extLst>
        </c:ser>
        <c:ser>
          <c:idx val="1"/>
          <c:order val="1"/>
          <c:tx>
            <c:strRef>
              <c:f>'Remedial Math to College Level'!$B$23</c:f>
              <c:strCache>
                <c:ptCount val="1"/>
                <c:pt idx="0">
                  <c:v>West Valley</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Level'!$C$23:$G$23</c:f>
              <c:numCache>
                <c:formatCode>0.0%</c:formatCode>
                <c:ptCount val="5"/>
                <c:pt idx="0">
                  <c:v>0.39300000000000002</c:v>
                </c:pt>
                <c:pt idx="1">
                  <c:v>0.42599999999999999</c:v>
                </c:pt>
                <c:pt idx="2">
                  <c:v>0.44800000000000001</c:v>
                </c:pt>
                <c:pt idx="3">
                  <c:v>0.46</c:v>
                </c:pt>
                <c:pt idx="4">
                  <c:v>0.46700000000000003</c:v>
                </c:pt>
              </c:numCache>
            </c:numRef>
          </c:val>
          <c:smooth val="0"/>
          <c:extLst>
            <c:ext xmlns:c16="http://schemas.microsoft.com/office/drawing/2014/chart" uri="{C3380CC4-5D6E-409C-BE32-E72D297353CC}">
              <c16:uniqueId val="{00000001-12CB-4A50-AA75-A02D16189903}"/>
            </c:ext>
          </c:extLst>
        </c:ser>
        <c:ser>
          <c:idx val="2"/>
          <c:order val="2"/>
          <c:tx>
            <c:strRef>
              <c:f>'Remedial Math to College Level'!$B$24</c:f>
              <c:strCache>
                <c:ptCount val="1"/>
                <c:pt idx="0">
                  <c:v>Statewide</c:v>
                </c:pt>
              </c:strCache>
            </c:strRef>
          </c:tx>
          <c:cat>
            <c:strRef>
              <c:f>'Remedial Math to College Level'!$C$21:$G$21</c:f>
              <c:strCache>
                <c:ptCount val="5"/>
                <c:pt idx="0">
                  <c:v>2007-2008</c:v>
                </c:pt>
                <c:pt idx="1">
                  <c:v>2008-2009</c:v>
                </c:pt>
                <c:pt idx="2">
                  <c:v>2009-2010</c:v>
                </c:pt>
                <c:pt idx="3">
                  <c:v>2010-2011</c:v>
                </c:pt>
                <c:pt idx="4">
                  <c:v>2011-2012</c:v>
                </c:pt>
              </c:strCache>
            </c:strRef>
          </c:cat>
          <c:val>
            <c:numRef>
              <c:f>'Remedial Math to College Level'!$C$24:$G$24</c:f>
              <c:numCache>
                <c:formatCode>0.0%</c:formatCode>
                <c:ptCount val="5"/>
                <c:pt idx="0">
                  <c:v>0.30499999999999999</c:v>
                </c:pt>
                <c:pt idx="1">
                  <c:v>0.309</c:v>
                </c:pt>
                <c:pt idx="2">
                  <c:v>0.32600000000000001</c:v>
                </c:pt>
                <c:pt idx="3">
                  <c:v>0.34200000000000003</c:v>
                </c:pt>
                <c:pt idx="4">
                  <c:v>0.36499999999999999</c:v>
                </c:pt>
              </c:numCache>
            </c:numRef>
          </c:val>
          <c:smooth val="0"/>
          <c:extLst>
            <c:ext xmlns:c16="http://schemas.microsoft.com/office/drawing/2014/chart" uri="{C3380CC4-5D6E-409C-BE32-E72D297353CC}">
              <c16:uniqueId val="{00000002-12CB-4A50-AA75-A02D16189903}"/>
            </c:ext>
          </c:extLst>
        </c:ser>
        <c:dLbls>
          <c:showLegendKey val="0"/>
          <c:showVal val="0"/>
          <c:showCatName val="0"/>
          <c:showSerName val="0"/>
          <c:showPercent val="0"/>
          <c:showBubbleSize val="0"/>
        </c:dLbls>
        <c:marker val="1"/>
        <c:smooth val="0"/>
        <c:axId val="72087424"/>
        <c:axId val="72088960"/>
      </c:lineChart>
      <c:catAx>
        <c:axId val="72087424"/>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088960"/>
        <c:crosses val="autoZero"/>
        <c:auto val="1"/>
        <c:lblAlgn val="ctr"/>
        <c:lblOffset val="100"/>
        <c:noMultiLvlLbl val="0"/>
      </c:catAx>
      <c:valAx>
        <c:axId val="72088960"/>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087424"/>
        <c:crosses val="autoZero"/>
        <c:crossBetween val="between"/>
      </c:valAx>
    </c:plotArea>
    <c:legend>
      <c:legendPos val="b"/>
      <c:overlay val="0"/>
    </c:legend>
    <c:plotVisOnly val="1"/>
    <c:dispBlanksAs val="gap"/>
    <c:showDLblsOverMax val="0"/>
  </c:chart>
  <c:spPr>
    <a:ln w="12700">
      <a:solidFill>
        <a:schemeClr val="tx1"/>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'English Transfer Level 1 Yr'!$B$22</c:f>
              <c:strCache>
                <c:ptCount val="1"/>
                <c:pt idx="0">
                  <c:v>Mission</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Yr'!$C$22:$G$22</c:f>
              <c:numCache>
                <c:formatCode>0.0%</c:formatCode>
                <c:ptCount val="5"/>
                <c:pt idx="0">
                  <c:v>0.439</c:v>
                </c:pt>
                <c:pt idx="1">
                  <c:v>0.49299999999999999</c:v>
                </c:pt>
                <c:pt idx="2">
                  <c:v>0.56299999999999994</c:v>
                </c:pt>
                <c:pt idx="3">
                  <c:v>0.58699999999999997</c:v>
                </c:pt>
                <c:pt idx="4">
                  <c:v>0.57399999999999995</c:v>
                </c:pt>
              </c:numCache>
            </c:numRef>
          </c:val>
          <c:smooth val="0"/>
          <c:extLst>
            <c:ext xmlns:c16="http://schemas.microsoft.com/office/drawing/2014/chart" uri="{C3380CC4-5D6E-409C-BE32-E72D297353CC}">
              <c16:uniqueId val="{00000000-9A4D-4970-A2A8-3A36D1D3C538}"/>
            </c:ext>
          </c:extLst>
        </c:ser>
        <c:ser>
          <c:idx val="1"/>
          <c:order val="1"/>
          <c:tx>
            <c:strRef>
              <c:f>'English Transfer Level 1 Yr'!$B$23</c:f>
              <c:strCache>
                <c:ptCount val="1"/>
                <c:pt idx="0">
                  <c:v>West Valley</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Yr'!$C$23:$G$23</c:f>
              <c:numCache>
                <c:formatCode>0.0%</c:formatCode>
                <c:ptCount val="5"/>
                <c:pt idx="0">
                  <c:v>0.45500000000000002</c:v>
                </c:pt>
                <c:pt idx="1">
                  <c:v>0.46800000000000003</c:v>
                </c:pt>
                <c:pt idx="2">
                  <c:v>0.52300000000000002</c:v>
                </c:pt>
                <c:pt idx="3">
                  <c:v>0.55500000000000005</c:v>
                </c:pt>
                <c:pt idx="4">
                  <c:v>0.57199999999999995</c:v>
                </c:pt>
              </c:numCache>
            </c:numRef>
          </c:val>
          <c:smooth val="0"/>
          <c:extLst>
            <c:ext xmlns:c16="http://schemas.microsoft.com/office/drawing/2014/chart" uri="{C3380CC4-5D6E-409C-BE32-E72D297353CC}">
              <c16:uniqueId val="{00000001-9A4D-4970-A2A8-3A36D1D3C538}"/>
            </c:ext>
          </c:extLst>
        </c:ser>
        <c:ser>
          <c:idx val="2"/>
          <c:order val="2"/>
          <c:tx>
            <c:strRef>
              <c:f>'English Transfer Level 1 Yr'!$B$24</c:f>
              <c:strCache>
                <c:ptCount val="1"/>
                <c:pt idx="0">
                  <c:v>Statewide</c:v>
                </c:pt>
              </c:strCache>
            </c:strRef>
          </c:tx>
          <c:cat>
            <c:strRef>
              <c:f>'English Transfer Level 1 Yr'!$C$21:$G$21</c:f>
              <c:strCache>
                <c:ptCount val="5"/>
                <c:pt idx="0">
                  <c:v>2011-2012</c:v>
                </c:pt>
                <c:pt idx="1">
                  <c:v>2012-2013</c:v>
                </c:pt>
                <c:pt idx="2">
                  <c:v>2013-2014</c:v>
                </c:pt>
                <c:pt idx="3">
                  <c:v>2014-2015</c:v>
                </c:pt>
                <c:pt idx="4">
                  <c:v>2015-2016</c:v>
                </c:pt>
              </c:strCache>
            </c:strRef>
          </c:cat>
          <c:val>
            <c:numRef>
              <c:f>'English Transfer Level 1 Yr'!$C$24:$G$24</c:f>
              <c:numCache>
                <c:formatCode>0.0%</c:formatCode>
                <c:ptCount val="5"/>
                <c:pt idx="0">
                  <c:v>0.309</c:v>
                </c:pt>
                <c:pt idx="1">
                  <c:v>0.33400000000000002</c:v>
                </c:pt>
                <c:pt idx="2">
                  <c:v>0.35699999999999998</c:v>
                </c:pt>
                <c:pt idx="3">
                  <c:v>0.378</c:v>
                </c:pt>
                <c:pt idx="4">
                  <c:v>0.41199999999999998</c:v>
                </c:pt>
              </c:numCache>
            </c:numRef>
          </c:val>
          <c:smooth val="0"/>
          <c:extLst>
            <c:ext xmlns:c16="http://schemas.microsoft.com/office/drawing/2014/chart" uri="{C3380CC4-5D6E-409C-BE32-E72D297353CC}">
              <c16:uniqueId val="{00000002-9A4D-4970-A2A8-3A36D1D3C538}"/>
            </c:ext>
          </c:extLst>
        </c:ser>
        <c:dLbls>
          <c:showLegendKey val="0"/>
          <c:showVal val="0"/>
          <c:showCatName val="0"/>
          <c:showSerName val="0"/>
          <c:showPercent val="0"/>
          <c:showBubbleSize val="0"/>
        </c:dLbls>
        <c:marker val="1"/>
        <c:smooth val="0"/>
        <c:axId val="73326592"/>
        <c:axId val="73328128"/>
      </c:lineChart>
      <c:catAx>
        <c:axId val="733265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3328128"/>
        <c:crosses val="autoZero"/>
        <c:auto val="1"/>
        <c:lblAlgn val="ctr"/>
        <c:lblOffset val="100"/>
        <c:noMultiLvlLbl val="0"/>
      </c:catAx>
      <c:valAx>
        <c:axId val="733281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33265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'Math Transfer Level 1 Yr'!$B$22</c:f>
              <c:strCache>
                <c:ptCount val="1"/>
                <c:pt idx="0">
                  <c:v>Mission</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Yr'!$C$22:$G$22</c:f>
              <c:numCache>
                <c:formatCode>0.0%</c:formatCode>
                <c:ptCount val="5"/>
                <c:pt idx="0">
                  <c:v>0.121</c:v>
                </c:pt>
                <c:pt idx="1">
                  <c:v>0.16900000000000001</c:v>
                </c:pt>
                <c:pt idx="2">
                  <c:v>0.20899999999999999</c:v>
                </c:pt>
                <c:pt idx="3">
                  <c:v>0.20200000000000001</c:v>
                </c:pt>
                <c:pt idx="4">
                  <c:v>0.215</c:v>
                </c:pt>
              </c:numCache>
            </c:numRef>
          </c:val>
          <c:smooth val="0"/>
          <c:extLst>
            <c:ext xmlns:c16="http://schemas.microsoft.com/office/drawing/2014/chart" uri="{C3380CC4-5D6E-409C-BE32-E72D297353CC}">
              <c16:uniqueId val="{00000000-F222-45B8-9C95-36F32CD9D9E4}"/>
            </c:ext>
          </c:extLst>
        </c:ser>
        <c:ser>
          <c:idx val="1"/>
          <c:order val="1"/>
          <c:tx>
            <c:strRef>
              <c:f>'Math Transfer Level 1 Yr'!$B$23</c:f>
              <c:strCache>
                <c:ptCount val="1"/>
                <c:pt idx="0">
                  <c:v>West Valley</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Yr'!$C$23:$G$23</c:f>
              <c:numCache>
                <c:formatCode>0.0%</c:formatCode>
                <c:ptCount val="5"/>
                <c:pt idx="0">
                  <c:v>0.26300000000000001</c:v>
                </c:pt>
                <c:pt idx="1">
                  <c:v>0.25900000000000001</c:v>
                </c:pt>
                <c:pt idx="2">
                  <c:v>0.30099999999999999</c:v>
                </c:pt>
                <c:pt idx="3">
                  <c:v>0.28899999999999998</c:v>
                </c:pt>
                <c:pt idx="4">
                  <c:v>0.309</c:v>
                </c:pt>
              </c:numCache>
            </c:numRef>
          </c:val>
          <c:smooth val="0"/>
          <c:extLst>
            <c:ext xmlns:c16="http://schemas.microsoft.com/office/drawing/2014/chart" uri="{C3380CC4-5D6E-409C-BE32-E72D297353CC}">
              <c16:uniqueId val="{00000001-F222-45B8-9C95-36F32CD9D9E4}"/>
            </c:ext>
          </c:extLst>
        </c:ser>
        <c:ser>
          <c:idx val="2"/>
          <c:order val="2"/>
          <c:tx>
            <c:strRef>
              <c:f>'Math Transfer Level 1 Yr'!$B$24</c:f>
              <c:strCache>
                <c:ptCount val="1"/>
                <c:pt idx="0">
                  <c:v>Statewide</c:v>
                </c:pt>
              </c:strCache>
            </c:strRef>
          </c:tx>
          <c:cat>
            <c:strRef>
              <c:f>'Math Transfer Level 1 Yr'!$C$21:$G$21</c:f>
              <c:strCache>
                <c:ptCount val="5"/>
                <c:pt idx="0">
                  <c:v>2011-2012</c:v>
                </c:pt>
                <c:pt idx="1">
                  <c:v>2012-2013</c:v>
                </c:pt>
                <c:pt idx="2">
                  <c:v>2013-2014</c:v>
                </c:pt>
                <c:pt idx="3">
                  <c:v>2014-2015</c:v>
                </c:pt>
                <c:pt idx="4">
                  <c:v>2015-2016</c:v>
                </c:pt>
              </c:strCache>
            </c:strRef>
          </c:cat>
          <c:val>
            <c:numRef>
              <c:f>'Math Transfer Level 1 Yr'!$C$24:$G$24</c:f>
              <c:numCache>
                <c:formatCode>0.0%</c:formatCode>
                <c:ptCount val="5"/>
                <c:pt idx="0">
                  <c:v>0.14299999999999999</c:v>
                </c:pt>
                <c:pt idx="1">
                  <c:v>0.152</c:v>
                </c:pt>
                <c:pt idx="2">
                  <c:v>0.16</c:v>
                </c:pt>
                <c:pt idx="3">
                  <c:v>0.17</c:v>
                </c:pt>
                <c:pt idx="4">
                  <c:v>0.184</c:v>
                </c:pt>
              </c:numCache>
            </c:numRef>
          </c:val>
          <c:smooth val="0"/>
          <c:extLst>
            <c:ext xmlns:c16="http://schemas.microsoft.com/office/drawing/2014/chart" uri="{C3380CC4-5D6E-409C-BE32-E72D297353CC}">
              <c16:uniqueId val="{00000002-F222-45B8-9C95-36F32CD9D9E4}"/>
            </c:ext>
          </c:extLst>
        </c:ser>
        <c:dLbls>
          <c:showLegendKey val="0"/>
          <c:showVal val="0"/>
          <c:showCatName val="0"/>
          <c:showSerName val="0"/>
          <c:showPercent val="0"/>
          <c:showBubbleSize val="0"/>
        </c:dLbls>
        <c:marker val="1"/>
        <c:smooth val="0"/>
        <c:axId val="73326592"/>
        <c:axId val="73328128"/>
      </c:lineChart>
      <c:catAx>
        <c:axId val="733265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3328128"/>
        <c:crosses val="autoZero"/>
        <c:auto val="1"/>
        <c:lblAlgn val="ctr"/>
        <c:lblOffset val="100"/>
        <c:noMultiLvlLbl val="0"/>
      </c:catAx>
      <c:valAx>
        <c:axId val="733281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33265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Completion!$B$22</c:f>
              <c:strCache>
                <c:ptCount val="1"/>
                <c:pt idx="0">
                  <c:v>Mission</c:v>
                </c:pt>
              </c:strCache>
            </c:strRef>
          </c:tx>
          <c:cat>
            <c:strRef>
              <c:f>Completion!$C$21:$G$21</c:f>
              <c:strCache>
                <c:ptCount val="5"/>
                <c:pt idx="0">
                  <c:v>2007-2008</c:v>
                </c:pt>
                <c:pt idx="1">
                  <c:v>2008-2009</c:v>
                </c:pt>
                <c:pt idx="2">
                  <c:v>2009-2010</c:v>
                </c:pt>
                <c:pt idx="3">
                  <c:v>2010-2011</c:v>
                </c:pt>
                <c:pt idx="4">
                  <c:v>2011-2012</c:v>
                </c:pt>
              </c:strCache>
            </c:strRef>
          </c:cat>
          <c:val>
            <c:numRef>
              <c:f>Completion!$C$22:$G$22</c:f>
              <c:numCache>
                <c:formatCode>0.0%</c:formatCode>
                <c:ptCount val="5"/>
                <c:pt idx="0">
                  <c:v>0.49299999999999999</c:v>
                </c:pt>
                <c:pt idx="1">
                  <c:v>0.47399999999999998</c:v>
                </c:pt>
                <c:pt idx="2">
                  <c:v>0.46200000000000002</c:v>
                </c:pt>
                <c:pt idx="3">
                  <c:v>0.48099999999999998</c:v>
                </c:pt>
                <c:pt idx="4">
                  <c:v>0.503</c:v>
                </c:pt>
              </c:numCache>
            </c:numRef>
          </c:val>
          <c:smooth val="0"/>
          <c:extLst>
            <c:ext xmlns:c16="http://schemas.microsoft.com/office/drawing/2014/chart" uri="{C3380CC4-5D6E-409C-BE32-E72D297353CC}">
              <c16:uniqueId val="{00000000-A69E-43AD-A599-538E7833FEF2}"/>
            </c:ext>
          </c:extLst>
        </c:ser>
        <c:ser>
          <c:idx val="1"/>
          <c:order val="1"/>
          <c:tx>
            <c:strRef>
              <c:f>Completion!$B$23</c:f>
              <c:strCache>
                <c:ptCount val="1"/>
                <c:pt idx="0">
                  <c:v>West Valley</c:v>
                </c:pt>
              </c:strCache>
            </c:strRef>
          </c:tx>
          <c:cat>
            <c:strRef>
              <c:f>Completion!$C$21:$G$21</c:f>
              <c:strCache>
                <c:ptCount val="5"/>
                <c:pt idx="0">
                  <c:v>2007-2008</c:v>
                </c:pt>
                <c:pt idx="1">
                  <c:v>2008-2009</c:v>
                </c:pt>
                <c:pt idx="2">
                  <c:v>2009-2010</c:v>
                </c:pt>
                <c:pt idx="3">
                  <c:v>2010-2011</c:v>
                </c:pt>
                <c:pt idx="4">
                  <c:v>2011-2012</c:v>
                </c:pt>
              </c:strCache>
            </c:strRef>
          </c:cat>
          <c:val>
            <c:numRef>
              <c:f>Completion!$C$23:$G$23</c:f>
              <c:numCache>
                <c:formatCode>0.0%</c:formatCode>
                <c:ptCount val="5"/>
                <c:pt idx="0">
                  <c:v>0.57399999999999995</c:v>
                </c:pt>
                <c:pt idx="1">
                  <c:v>0.59099999999999997</c:v>
                </c:pt>
                <c:pt idx="2">
                  <c:v>0.54600000000000004</c:v>
                </c:pt>
                <c:pt idx="3">
                  <c:v>0.59799999999999998</c:v>
                </c:pt>
                <c:pt idx="4">
                  <c:v>0.60899999999999999</c:v>
                </c:pt>
              </c:numCache>
            </c:numRef>
          </c:val>
          <c:smooth val="0"/>
          <c:extLst>
            <c:ext xmlns:c16="http://schemas.microsoft.com/office/drawing/2014/chart" uri="{C3380CC4-5D6E-409C-BE32-E72D297353CC}">
              <c16:uniqueId val="{00000001-A69E-43AD-A599-538E7833FEF2}"/>
            </c:ext>
          </c:extLst>
        </c:ser>
        <c:ser>
          <c:idx val="2"/>
          <c:order val="2"/>
          <c:tx>
            <c:strRef>
              <c:f>Completion!$B$24</c:f>
              <c:strCache>
                <c:ptCount val="1"/>
                <c:pt idx="0">
                  <c:v>Statewide</c:v>
                </c:pt>
              </c:strCache>
            </c:strRef>
          </c:tx>
          <c:cat>
            <c:strRef>
              <c:f>Completion!$C$21:$G$21</c:f>
              <c:strCache>
                <c:ptCount val="5"/>
                <c:pt idx="0">
                  <c:v>2007-2008</c:v>
                </c:pt>
                <c:pt idx="1">
                  <c:v>2008-2009</c:v>
                </c:pt>
                <c:pt idx="2">
                  <c:v>2009-2010</c:v>
                </c:pt>
                <c:pt idx="3">
                  <c:v>2010-2011</c:v>
                </c:pt>
                <c:pt idx="4">
                  <c:v>2011-2012</c:v>
                </c:pt>
              </c:strCache>
            </c:strRef>
          </c:cat>
          <c:val>
            <c:numRef>
              <c:f>Completion!$C$24:$G$24</c:f>
              <c:numCache>
                <c:formatCode>0.0%</c:formatCode>
                <c:ptCount val="5"/>
                <c:pt idx="0">
                  <c:v>0.48499999999999999</c:v>
                </c:pt>
                <c:pt idx="1">
                  <c:v>0.47499999999999998</c:v>
                </c:pt>
                <c:pt idx="2">
                  <c:v>0.47199999999999998</c:v>
                </c:pt>
                <c:pt idx="3">
                  <c:v>0.48</c:v>
                </c:pt>
                <c:pt idx="4">
                  <c:v>0.48199999999999998</c:v>
                </c:pt>
              </c:numCache>
            </c:numRef>
          </c:val>
          <c:smooth val="0"/>
          <c:extLst>
            <c:ext xmlns:c16="http://schemas.microsoft.com/office/drawing/2014/chart" uri="{C3380CC4-5D6E-409C-BE32-E72D297353CC}">
              <c16:uniqueId val="{00000002-A69E-43AD-A599-538E7833FEF2}"/>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Persistence!$B$22</c:f>
              <c:strCache>
                <c:ptCount val="1"/>
                <c:pt idx="0">
                  <c:v>Mission</c:v>
                </c:pt>
              </c:strCache>
            </c:strRef>
          </c:tx>
          <c:cat>
            <c:strRef>
              <c:f>Persistence!$C$21:$G$21</c:f>
              <c:strCache>
                <c:ptCount val="5"/>
                <c:pt idx="0">
                  <c:v>2007-2008</c:v>
                </c:pt>
                <c:pt idx="1">
                  <c:v>2008-2009</c:v>
                </c:pt>
                <c:pt idx="2">
                  <c:v>2009-2010</c:v>
                </c:pt>
                <c:pt idx="3">
                  <c:v>2010-2011</c:v>
                </c:pt>
                <c:pt idx="4">
                  <c:v>2011-2012</c:v>
                </c:pt>
              </c:strCache>
            </c:strRef>
          </c:cat>
          <c:val>
            <c:numRef>
              <c:f>Persistence!$C$22:$G$22</c:f>
              <c:numCache>
                <c:formatCode>0.0%</c:formatCode>
                <c:ptCount val="5"/>
                <c:pt idx="0">
                  <c:v>0.70599999999999996</c:v>
                </c:pt>
                <c:pt idx="1">
                  <c:v>0.73699999999999999</c:v>
                </c:pt>
                <c:pt idx="2">
                  <c:v>0.72899999999999998</c:v>
                </c:pt>
                <c:pt idx="3">
                  <c:v>0.77400000000000002</c:v>
                </c:pt>
                <c:pt idx="4">
                  <c:v>0.73199999999999998</c:v>
                </c:pt>
              </c:numCache>
            </c:numRef>
          </c:val>
          <c:smooth val="0"/>
          <c:extLst>
            <c:ext xmlns:c16="http://schemas.microsoft.com/office/drawing/2014/chart" uri="{C3380CC4-5D6E-409C-BE32-E72D297353CC}">
              <c16:uniqueId val="{00000000-BE23-4C70-92C5-82841D7B863E}"/>
            </c:ext>
          </c:extLst>
        </c:ser>
        <c:ser>
          <c:idx val="1"/>
          <c:order val="1"/>
          <c:tx>
            <c:strRef>
              <c:f>Persistence!$B$23</c:f>
              <c:strCache>
                <c:ptCount val="1"/>
                <c:pt idx="0">
                  <c:v>West Valley</c:v>
                </c:pt>
              </c:strCache>
            </c:strRef>
          </c:tx>
          <c:cat>
            <c:strRef>
              <c:f>Persistence!$C$21:$G$21</c:f>
              <c:strCache>
                <c:ptCount val="5"/>
                <c:pt idx="0">
                  <c:v>2007-2008</c:v>
                </c:pt>
                <c:pt idx="1">
                  <c:v>2008-2009</c:v>
                </c:pt>
                <c:pt idx="2">
                  <c:v>2009-2010</c:v>
                </c:pt>
                <c:pt idx="3">
                  <c:v>2010-2011</c:v>
                </c:pt>
                <c:pt idx="4">
                  <c:v>2011-2012</c:v>
                </c:pt>
              </c:strCache>
            </c:strRef>
          </c:cat>
          <c:val>
            <c:numRef>
              <c:f>Persistence!$C$23:$G$23</c:f>
              <c:numCache>
                <c:formatCode>0.0%</c:formatCode>
                <c:ptCount val="5"/>
                <c:pt idx="0">
                  <c:v>0.72499999999999998</c:v>
                </c:pt>
                <c:pt idx="1">
                  <c:v>0.78800000000000003</c:v>
                </c:pt>
                <c:pt idx="2">
                  <c:v>0.73699999999999999</c:v>
                </c:pt>
                <c:pt idx="3">
                  <c:v>0.81599999999999995</c:v>
                </c:pt>
                <c:pt idx="4">
                  <c:v>0.81599999999999995</c:v>
                </c:pt>
              </c:numCache>
            </c:numRef>
          </c:val>
          <c:smooth val="0"/>
          <c:extLst>
            <c:ext xmlns:c16="http://schemas.microsoft.com/office/drawing/2014/chart" uri="{C3380CC4-5D6E-409C-BE32-E72D297353CC}">
              <c16:uniqueId val="{00000001-BE23-4C70-92C5-82841D7B863E}"/>
            </c:ext>
          </c:extLst>
        </c:ser>
        <c:ser>
          <c:idx val="2"/>
          <c:order val="2"/>
          <c:tx>
            <c:strRef>
              <c:f>Persistence!$B$24</c:f>
              <c:strCache>
                <c:ptCount val="1"/>
                <c:pt idx="0">
                  <c:v>Statewide</c:v>
                </c:pt>
              </c:strCache>
            </c:strRef>
          </c:tx>
          <c:cat>
            <c:strRef>
              <c:f>Persistence!$C$21:$G$21</c:f>
              <c:strCache>
                <c:ptCount val="5"/>
                <c:pt idx="0">
                  <c:v>2007-2008</c:v>
                </c:pt>
                <c:pt idx="1">
                  <c:v>2008-2009</c:v>
                </c:pt>
                <c:pt idx="2">
                  <c:v>2009-2010</c:v>
                </c:pt>
                <c:pt idx="3">
                  <c:v>2010-2011</c:v>
                </c:pt>
                <c:pt idx="4">
                  <c:v>2011-2012</c:v>
                </c:pt>
              </c:strCache>
            </c:strRef>
          </c:cat>
          <c:val>
            <c:numRef>
              <c:f>Persistence!$C$24:$G$24</c:f>
              <c:numCache>
                <c:formatCode>0.0%</c:formatCode>
                <c:ptCount val="5"/>
                <c:pt idx="0">
                  <c:v>0.70499999999999996</c:v>
                </c:pt>
                <c:pt idx="1">
                  <c:v>0.71599999999999997</c:v>
                </c:pt>
                <c:pt idx="2">
                  <c:v>0.73199999999999998</c:v>
                </c:pt>
                <c:pt idx="3">
                  <c:v>0.75900000000000001</c:v>
                </c:pt>
                <c:pt idx="4">
                  <c:v>0.76500000000000001</c:v>
                </c:pt>
              </c:numCache>
            </c:numRef>
          </c:val>
          <c:smooth val="0"/>
          <c:extLst>
            <c:ext xmlns:c16="http://schemas.microsoft.com/office/drawing/2014/chart" uri="{C3380CC4-5D6E-409C-BE32-E72D297353CC}">
              <c16:uniqueId val="{00000002-BE23-4C70-92C5-82841D7B863E}"/>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'30 Units'!$B$22</c:f>
              <c:strCache>
                <c:ptCount val="1"/>
                <c:pt idx="0">
                  <c:v>Mission</c:v>
                </c:pt>
              </c:strCache>
            </c:strRef>
          </c:tx>
          <c:cat>
            <c:strRef>
              <c:f>'30 Units'!$C$21:$G$21</c:f>
              <c:strCache>
                <c:ptCount val="5"/>
                <c:pt idx="0">
                  <c:v>2007-2008</c:v>
                </c:pt>
                <c:pt idx="1">
                  <c:v>2008-2009</c:v>
                </c:pt>
                <c:pt idx="2">
                  <c:v>2009-2010</c:v>
                </c:pt>
                <c:pt idx="3">
                  <c:v>2010-2011</c:v>
                </c:pt>
                <c:pt idx="4">
                  <c:v>2011-2012</c:v>
                </c:pt>
              </c:strCache>
            </c:strRef>
          </c:cat>
          <c:val>
            <c:numRef>
              <c:f>'30 Units'!$C$22:$G$22</c:f>
              <c:numCache>
                <c:formatCode>0.0%</c:formatCode>
                <c:ptCount val="5"/>
                <c:pt idx="0">
                  <c:v>0.65700000000000003</c:v>
                </c:pt>
                <c:pt idx="1">
                  <c:v>0.68400000000000005</c:v>
                </c:pt>
                <c:pt idx="2">
                  <c:v>0.68300000000000005</c:v>
                </c:pt>
                <c:pt idx="3">
                  <c:v>0.71899999999999997</c:v>
                </c:pt>
                <c:pt idx="4">
                  <c:v>0.71299999999999997</c:v>
                </c:pt>
              </c:numCache>
            </c:numRef>
          </c:val>
          <c:smooth val="0"/>
          <c:extLst>
            <c:ext xmlns:c16="http://schemas.microsoft.com/office/drawing/2014/chart" uri="{C3380CC4-5D6E-409C-BE32-E72D297353CC}">
              <c16:uniqueId val="{00000000-D0E2-4246-AFEC-E8A2FA206A66}"/>
            </c:ext>
          </c:extLst>
        </c:ser>
        <c:ser>
          <c:idx val="1"/>
          <c:order val="1"/>
          <c:tx>
            <c:strRef>
              <c:f>'30 Units'!$B$23</c:f>
              <c:strCache>
                <c:ptCount val="1"/>
                <c:pt idx="0">
                  <c:v>West Valley</c:v>
                </c:pt>
              </c:strCache>
            </c:strRef>
          </c:tx>
          <c:cat>
            <c:strRef>
              <c:f>'30 Units'!$C$21:$G$21</c:f>
              <c:strCache>
                <c:ptCount val="5"/>
                <c:pt idx="0">
                  <c:v>2007-2008</c:v>
                </c:pt>
                <c:pt idx="1">
                  <c:v>2008-2009</c:v>
                </c:pt>
                <c:pt idx="2">
                  <c:v>2009-2010</c:v>
                </c:pt>
                <c:pt idx="3">
                  <c:v>2010-2011</c:v>
                </c:pt>
                <c:pt idx="4">
                  <c:v>2011-2012</c:v>
                </c:pt>
              </c:strCache>
            </c:strRef>
          </c:cat>
          <c:val>
            <c:numRef>
              <c:f>'30 Units'!$C$23:$G$23</c:f>
              <c:numCache>
                <c:formatCode>0.0%</c:formatCode>
                <c:ptCount val="5"/>
                <c:pt idx="0">
                  <c:v>0.70299999999999996</c:v>
                </c:pt>
                <c:pt idx="1">
                  <c:v>0.755</c:v>
                </c:pt>
                <c:pt idx="2">
                  <c:v>0.68200000000000005</c:v>
                </c:pt>
                <c:pt idx="3">
                  <c:v>0.74199999999999999</c:v>
                </c:pt>
                <c:pt idx="4">
                  <c:v>0.74099999999999999</c:v>
                </c:pt>
              </c:numCache>
            </c:numRef>
          </c:val>
          <c:smooth val="0"/>
          <c:extLst>
            <c:ext xmlns:c16="http://schemas.microsoft.com/office/drawing/2014/chart" uri="{C3380CC4-5D6E-409C-BE32-E72D297353CC}">
              <c16:uniqueId val="{00000001-D0E2-4246-AFEC-E8A2FA206A66}"/>
            </c:ext>
          </c:extLst>
        </c:ser>
        <c:ser>
          <c:idx val="2"/>
          <c:order val="2"/>
          <c:tx>
            <c:strRef>
              <c:f>'30 Units'!$B$24</c:f>
              <c:strCache>
                <c:ptCount val="1"/>
                <c:pt idx="0">
                  <c:v>Statewide</c:v>
                </c:pt>
              </c:strCache>
            </c:strRef>
          </c:tx>
          <c:cat>
            <c:strRef>
              <c:f>'30 Units'!$C$21:$G$21</c:f>
              <c:strCache>
                <c:ptCount val="5"/>
                <c:pt idx="0">
                  <c:v>2007-2008</c:v>
                </c:pt>
                <c:pt idx="1">
                  <c:v>2008-2009</c:v>
                </c:pt>
                <c:pt idx="2">
                  <c:v>2009-2010</c:v>
                </c:pt>
                <c:pt idx="3">
                  <c:v>2010-2011</c:v>
                </c:pt>
                <c:pt idx="4">
                  <c:v>2011-2012</c:v>
                </c:pt>
              </c:strCache>
            </c:strRef>
          </c:cat>
          <c:val>
            <c:numRef>
              <c:f>'30 Units'!$C$24:$G$24</c:f>
              <c:numCache>
                <c:formatCode>0.0%</c:formatCode>
                <c:ptCount val="5"/>
                <c:pt idx="0">
                  <c:v>0.66500000000000004</c:v>
                </c:pt>
                <c:pt idx="1">
                  <c:v>0.66500000000000004</c:v>
                </c:pt>
                <c:pt idx="2">
                  <c:v>0.67600000000000005</c:v>
                </c:pt>
                <c:pt idx="3">
                  <c:v>0.68799999999999994</c:v>
                </c:pt>
                <c:pt idx="4">
                  <c:v>0.69599999999999995</c:v>
                </c:pt>
              </c:numCache>
            </c:numRef>
          </c:val>
          <c:smooth val="0"/>
          <c:extLst>
            <c:ext xmlns:c16="http://schemas.microsoft.com/office/drawing/2014/chart" uri="{C3380CC4-5D6E-409C-BE32-E72D297353CC}">
              <c16:uniqueId val="{00000002-D0E2-4246-AFEC-E8A2FA206A66}"/>
            </c:ext>
          </c:extLst>
        </c:ser>
        <c:dLbls>
          <c:showLegendKey val="0"/>
          <c:showVal val="0"/>
          <c:showCatName val="0"/>
          <c:showSerName val="0"/>
          <c:showPercent val="0"/>
          <c:showBubbleSize val="0"/>
        </c:dLbls>
        <c:marker val="1"/>
        <c:smooth val="0"/>
        <c:axId val="72174208"/>
        <c:axId val="72180096"/>
      </c:lineChart>
      <c:catAx>
        <c:axId val="72174208"/>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2180096"/>
        <c:crosses val="autoZero"/>
        <c:auto val="1"/>
        <c:lblAlgn val="ctr"/>
        <c:lblOffset val="100"/>
        <c:noMultiLvlLbl val="0"/>
      </c:catAx>
      <c:valAx>
        <c:axId val="72180096"/>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2174208"/>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CTE!$B$22</c:f>
              <c:strCache>
                <c:ptCount val="1"/>
                <c:pt idx="0">
                  <c:v>Mission</c:v>
                </c:pt>
              </c:strCache>
            </c:strRef>
          </c:tx>
          <c:cat>
            <c:strRef>
              <c:f>CTE!$C$21:$G$21</c:f>
              <c:strCache>
                <c:ptCount val="5"/>
                <c:pt idx="0">
                  <c:v>2007-2008</c:v>
                </c:pt>
                <c:pt idx="1">
                  <c:v>2008-2009</c:v>
                </c:pt>
                <c:pt idx="2">
                  <c:v>2009-2010</c:v>
                </c:pt>
                <c:pt idx="3">
                  <c:v>2010-2011</c:v>
                </c:pt>
                <c:pt idx="4">
                  <c:v>2011-2012</c:v>
                </c:pt>
              </c:strCache>
            </c:strRef>
          </c:cat>
          <c:val>
            <c:numRef>
              <c:f>CTE!$C$22:$G$22</c:f>
              <c:numCache>
                <c:formatCode>0.0%</c:formatCode>
                <c:ptCount val="5"/>
                <c:pt idx="0">
                  <c:v>0.45500000000000002</c:v>
                </c:pt>
                <c:pt idx="1">
                  <c:v>0.43</c:v>
                </c:pt>
                <c:pt idx="2">
                  <c:v>0.48899999999999999</c:v>
                </c:pt>
                <c:pt idx="3">
                  <c:v>0.52900000000000003</c:v>
                </c:pt>
                <c:pt idx="4">
                  <c:v>0.53300000000000003</c:v>
                </c:pt>
              </c:numCache>
            </c:numRef>
          </c:val>
          <c:smooth val="0"/>
          <c:extLst>
            <c:ext xmlns:c16="http://schemas.microsoft.com/office/drawing/2014/chart" uri="{C3380CC4-5D6E-409C-BE32-E72D297353CC}">
              <c16:uniqueId val="{00000000-CB6A-4CB1-9D9A-801CDBC8F657}"/>
            </c:ext>
          </c:extLst>
        </c:ser>
        <c:ser>
          <c:idx val="1"/>
          <c:order val="1"/>
          <c:tx>
            <c:strRef>
              <c:f>CTE!$B$23</c:f>
              <c:strCache>
                <c:ptCount val="1"/>
                <c:pt idx="0">
                  <c:v>West Valley</c:v>
                </c:pt>
              </c:strCache>
            </c:strRef>
          </c:tx>
          <c:cat>
            <c:strRef>
              <c:f>CTE!$C$21:$G$21</c:f>
              <c:strCache>
                <c:ptCount val="5"/>
                <c:pt idx="0">
                  <c:v>2007-2008</c:v>
                </c:pt>
                <c:pt idx="1">
                  <c:v>2008-2009</c:v>
                </c:pt>
                <c:pt idx="2">
                  <c:v>2009-2010</c:v>
                </c:pt>
                <c:pt idx="3">
                  <c:v>2010-2011</c:v>
                </c:pt>
                <c:pt idx="4">
                  <c:v>2011-2012</c:v>
                </c:pt>
              </c:strCache>
            </c:strRef>
          </c:cat>
          <c:val>
            <c:numRef>
              <c:f>CTE!$C$23:$G$23</c:f>
              <c:numCache>
                <c:formatCode>0.0%</c:formatCode>
                <c:ptCount val="5"/>
                <c:pt idx="0">
                  <c:v>0.495</c:v>
                </c:pt>
                <c:pt idx="1">
                  <c:v>0.49</c:v>
                </c:pt>
                <c:pt idx="2">
                  <c:v>0.49099999999999999</c:v>
                </c:pt>
                <c:pt idx="3">
                  <c:v>0.53900000000000003</c:v>
                </c:pt>
                <c:pt idx="4">
                  <c:v>0.52100000000000002</c:v>
                </c:pt>
              </c:numCache>
            </c:numRef>
          </c:val>
          <c:smooth val="0"/>
          <c:extLst>
            <c:ext xmlns:c16="http://schemas.microsoft.com/office/drawing/2014/chart" uri="{C3380CC4-5D6E-409C-BE32-E72D297353CC}">
              <c16:uniqueId val="{00000001-CB6A-4CB1-9D9A-801CDBC8F657}"/>
            </c:ext>
          </c:extLst>
        </c:ser>
        <c:ser>
          <c:idx val="2"/>
          <c:order val="2"/>
          <c:tx>
            <c:strRef>
              <c:f>CTE!$B$24</c:f>
              <c:strCache>
                <c:ptCount val="1"/>
                <c:pt idx="0">
                  <c:v>Statewide</c:v>
                </c:pt>
              </c:strCache>
            </c:strRef>
          </c:tx>
          <c:cat>
            <c:strRef>
              <c:f>CTE!$C$21:$G$21</c:f>
              <c:strCache>
                <c:ptCount val="5"/>
                <c:pt idx="0">
                  <c:v>2007-2008</c:v>
                </c:pt>
                <c:pt idx="1">
                  <c:v>2008-2009</c:v>
                </c:pt>
                <c:pt idx="2">
                  <c:v>2009-2010</c:v>
                </c:pt>
                <c:pt idx="3">
                  <c:v>2010-2011</c:v>
                </c:pt>
                <c:pt idx="4">
                  <c:v>2011-2012</c:v>
                </c:pt>
              </c:strCache>
            </c:strRef>
          </c:cat>
          <c:val>
            <c:numRef>
              <c:f>CTE!$C$24:$G$24</c:f>
              <c:numCache>
                <c:formatCode>0.0%</c:formatCode>
                <c:ptCount val="5"/>
                <c:pt idx="0">
                  <c:v>0.504</c:v>
                </c:pt>
                <c:pt idx="1">
                  <c:v>0.501</c:v>
                </c:pt>
                <c:pt idx="2">
                  <c:v>0.51500000000000001</c:v>
                </c:pt>
                <c:pt idx="3">
                  <c:v>0.53800000000000003</c:v>
                </c:pt>
                <c:pt idx="4">
                  <c:v>0.55100000000000005</c:v>
                </c:pt>
              </c:numCache>
            </c:numRef>
          </c:val>
          <c:smooth val="0"/>
          <c:extLst>
            <c:ext xmlns:c16="http://schemas.microsoft.com/office/drawing/2014/chart" uri="{C3380CC4-5D6E-409C-BE32-E72D297353CC}">
              <c16:uniqueId val="{00000002-CB6A-4CB1-9D9A-801CDBC8F657}"/>
            </c:ext>
          </c:extLst>
        </c:ser>
        <c:dLbls>
          <c:showLegendKey val="0"/>
          <c:showVal val="0"/>
          <c:showCatName val="0"/>
          <c:showSerName val="0"/>
          <c:showPercent val="0"/>
          <c:showBubbleSize val="0"/>
        </c:dLbls>
        <c:marker val="1"/>
        <c:smooth val="0"/>
        <c:axId val="74593792"/>
        <c:axId val="74595328"/>
      </c:lineChart>
      <c:catAx>
        <c:axId val="74593792"/>
        <c:scaling>
          <c:orientation val="minMax"/>
        </c:scaling>
        <c:delete val="0"/>
        <c:axPos val="b"/>
        <c:numFmt formatCode="General" sourceLinked="1"/>
        <c:majorTickMark val="none"/>
        <c:minorTickMark val="none"/>
        <c:tickLblPos val="nextTo"/>
        <c:txPr>
          <a:bodyPr rot="-2100000"/>
          <a:lstStyle/>
          <a:p>
            <a:pPr>
              <a:defRPr sz="1200" b="1"/>
            </a:pPr>
            <a:endParaRPr lang="en-US"/>
          </a:p>
        </c:txPr>
        <c:crossAx val="74595328"/>
        <c:crosses val="autoZero"/>
        <c:auto val="1"/>
        <c:lblAlgn val="ctr"/>
        <c:lblOffset val="100"/>
        <c:noMultiLvlLbl val="0"/>
      </c:catAx>
      <c:valAx>
        <c:axId val="74595328"/>
        <c:scaling>
          <c:orientation val="minMax"/>
          <c:max val="1"/>
          <c:min val="0"/>
        </c:scaling>
        <c:delete val="0"/>
        <c:axPos val="l"/>
        <c:majorGridlines/>
        <c:numFmt formatCode="0%" sourceLinked="0"/>
        <c:majorTickMark val="none"/>
        <c:minorTickMark val="none"/>
        <c:tickLblPos val="nextTo"/>
        <c:txPr>
          <a:bodyPr/>
          <a:lstStyle/>
          <a:p>
            <a:pPr>
              <a:defRPr sz="1400" b="1"/>
            </a:pPr>
            <a:endParaRPr lang="en-US"/>
          </a:p>
        </c:txPr>
        <c:crossAx val="74593792"/>
        <c:crosses val="autoZero"/>
        <c:crossBetween val="between"/>
      </c:valAx>
    </c:plotArea>
    <c:legend>
      <c:legendPos val="b"/>
      <c:layout/>
      <c:overlay val="0"/>
    </c:legend>
    <c:plotVisOnly val="1"/>
    <c:dispBlanksAs val="gap"/>
    <c:showDLblsOverMax val="0"/>
  </c:chart>
  <c:spPr>
    <a:ln w="12700">
      <a:solidFill>
        <a:schemeClr val="tx1"/>
      </a:solid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183F78EF-642C-4EFC-8E9D-EB0095458C85}" type="datetimeFigureOut">
              <a:rPr lang="en-US" smtClean="0"/>
              <a:pPr/>
              <a:t>2/6/2019</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6DFD0188-197B-4532-AA8D-7B1564C37F07}" type="slidenum">
              <a:rPr lang="en-US" smtClean="0"/>
              <a:pPr/>
              <a:t>‹#›</a:t>
            </a:fld>
            <a:endParaRPr lang="en-US" dirty="0"/>
          </a:p>
        </p:txBody>
      </p:sp>
    </p:spTree>
    <p:extLst>
      <p:ext uri="{BB962C8B-B14F-4D97-AF65-F5344CB8AC3E}">
        <p14:creationId xmlns:p14="http://schemas.microsoft.com/office/powerpoint/2010/main" val="3706198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090FF511-4751-4EA7-9873-47244B363230}" type="datetimeFigureOut">
              <a:rPr lang="en-US" smtClean="0"/>
              <a:pPr/>
              <a:t>2/6/2019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E25B7C23-474A-4B8C-A62B-4AE519403CB7}" type="slidenum">
              <a:rPr lang="en-US" smtClean="0"/>
              <a:pPr/>
              <a:t>‹#›</a:t>
            </a:fld>
            <a:endParaRPr lang="en-US" dirty="0"/>
          </a:p>
        </p:txBody>
      </p:sp>
    </p:spTree>
    <p:extLst>
      <p:ext uri="{BB962C8B-B14F-4D97-AF65-F5344CB8AC3E}">
        <p14:creationId xmlns:p14="http://schemas.microsoft.com/office/powerpoint/2010/main" val="136611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Introductions: both</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a:t>
            </a:fld>
            <a:endParaRPr lang="en-US" dirty="0"/>
          </a:p>
        </p:txBody>
      </p:sp>
    </p:spTree>
    <p:extLst>
      <p:ext uri="{BB962C8B-B14F-4D97-AF65-F5344CB8AC3E}">
        <p14:creationId xmlns:p14="http://schemas.microsoft.com/office/powerpoint/2010/main" val="65318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a:t>
            </a:fld>
            <a:endParaRPr lang="en-US" dirty="0"/>
          </a:p>
        </p:txBody>
      </p:sp>
    </p:spTree>
    <p:extLst>
      <p:ext uri="{BB962C8B-B14F-4D97-AF65-F5344CB8AC3E}">
        <p14:creationId xmlns:p14="http://schemas.microsoft.com/office/powerpoint/2010/main" val="3185909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Based on credit and non-credit headcount across all 4 terms.  Students attending multiple terms counted only once.</a:t>
            </a:r>
            <a:r>
              <a:rPr lang="en-US" baseline="0" dirty="0" smtClean="0"/>
              <a:t>  Students attending more than one CCC during the year are counted once at each college.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FTES is credit and non-credit, CA resident only.  Represents 525 hours of student instruction.</a:t>
            </a:r>
            <a:endParaRPr lang="en-US" dirty="0" smtClean="0"/>
          </a:p>
          <a:p>
            <a:endParaRPr lang="en-US" baseline="0" dirty="0" smtClean="0"/>
          </a:p>
          <a:p>
            <a:r>
              <a:rPr lang="en-US" baseline="0" dirty="0" smtClean="0"/>
              <a:t>First generation student data requested in Open CCC Apply, but not being imported into Banner for 2016-2017</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a:t>
            </a:fld>
            <a:endParaRPr lang="en-US" dirty="0"/>
          </a:p>
        </p:txBody>
      </p:sp>
    </p:spTree>
    <p:extLst>
      <p:ext uri="{BB962C8B-B14F-4D97-AF65-F5344CB8AC3E}">
        <p14:creationId xmlns:p14="http://schemas.microsoft.com/office/powerpoint/2010/main" val="910956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Based on credit and non-credit headcount across all 4 terms.  Students attending multiple terms counted only once.</a:t>
            </a:r>
            <a:r>
              <a:rPr lang="en-US" baseline="0" dirty="0" smtClean="0"/>
              <a:t>  Students attending more than one CCC during the year are counted once at each college.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FTES is credit and non-credit, CA resident only.  Represents 525 hours of student instruction.</a:t>
            </a:r>
            <a:endParaRPr lang="en-US" dirty="0" smtClean="0"/>
          </a:p>
          <a:p>
            <a:endParaRPr lang="en-US" baseline="0" dirty="0" smtClean="0"/>
          </a:p>
          <a:p>
            <a:r>
              <a:rPr lang="en-US" baseline="0" dirty="0" smtClean="0"/>
              <a:t>First generation student data requested in Open CCC Apply, but not </a:t>
            </a:r>
            <a:r>
              <a:rPr lang="en-US" baseline="0" dirty="0" smtClean="0"/>
              <a:t>being </a:t>
            </a:r>
            <a:r>
              <a:rPr lang="en-US" baseline="0" dirty="0" smtClean="0"/>
              <a:t>imported into </a:t>
            </a:r>
            <a:r>
              <a:rPr lang="en-US" baseline="0" dirty="0" smtClean="0"/>
              <a:t>Banner for 2016-2017</a:t>
            </a:r>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551910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smtClean="0"/>
              <a:pPr/>
              <a:t>6</a:t>
            </a:fld>
            <a:endParaRPr lang="en-US" dirty="0"/>
          </a:p>
        </p:txBody>
      </p:sp>
    </p:spTree>
    <p:extLst>
      <p:ext uri="{BB962C8B-B14F-4D97-AF65-F5344CB8AC3E}">
        <p14:creationId xmlns:p14="http://schemas.microsoft.com/office/powerpoint/2010/main" val="513517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baseline="0" dirty="0" smtClean="0">
                <a:solidFill>
                  <a:schemeClr val="tx1"/>
                </a:solidFill>
                <a:effectLst/>
                <a:latin typeface="+mn-lt"/>
                <a:ea typeface="+mn-ea"/>
                <a:cs typeface="+mn-cs"/>
                <a:sym typeface="Wingdings" panose="05000000000000000000" pitchFamily="2" charset="2"/>
              </a:rPr>
              <a:t>Inge</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7</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376772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9</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137312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11</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17992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13</a:t>
            </a:fld>
            <a:endParaRPr lang="en-US" dirty="0"/>
          </a:p>
        </p:txBody>
      </p:sp>
    </p:spTree>
    <p:extLst>
      <p:ext uri="{BB962C8B-B14F-4D97-AF65-F5344CB8AC3E}">
        <p14:creationId xmlns:p14="http://schemas.microsoft.com/office/powerpoint/2010/main" val="102013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smtClean="0"/>
              <a:pPr/>
              <a:t>14</a:t>
            </a:fld>
            <a:endParaRPr lang="en-US" dirty="0"/>
          </a:p>
        </p:txBody>
      </p:sp>
    </p:spTree>
    <p:extLst>
      <p:ext uri="{BB962C8B-B14F-4D97-AF65-F5344CB8AC3E}">
        <p14:creationId xmlns:p14="http://schemas.microsoft.com/office/powerpoint/2010/main" val="2548471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15</a:t>
            </a:fld>
            <a:endParaRPr lang="en-US" dirty="0"/>
          </a:p>
        </p:txBody>
      </p:sp>
    </p:spTree>
    <p:extLst>
      <p:ext uri="{BB962C8B-B14F-4D97-AF65-F5344CB8AC3E}">
        <p14:creationId xmlns:p14="http://schemas.microsoft.com/office/powerpoint/2010/main" val="2824766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this presentation we will look at single-year disaggregation by</a:t>
            </a:r>
            <a:r>
              <a:rPr lang="en-US" baseline="0" dirty="0" smtClean="0"/>
              <a:t> level of preparation, and at non-disaggregated trend data.  </a:t>
            </a:r>
          </a:p>
          <a:p>
            <a:r>
              <a:rPr lang="en-US" baseline="0" dirty="0" smtClean="0"/>
              <a:t>Please note that 5 years of data, disaggregated both by trend and by demographics (ethnicity, age, and gender) can be found at: http://scorecard.cccco.edu</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16</a:t>
            </a:fld>
            <a:endParaRPr lang="en-US" dirty="0"/>
          </a:p>
        </p:txBody>
      </p:sp>
    </p:spTree>
    <p:extLst>
      <p:ext uri="{BB962C8B-B14F-4D97-AF65-F5344CB8AC3E}">
        <p14:creationId xmlns:p14="http://schemas.microsoft.com/office/powerpoint/2010/main" val="1009721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Definition</a:t>
            </a:r>
            <a:r>
              <a:rPr lang="en-US" baseline="0" dirty="0" smtClean="0"/>
              <a:t>:  The percentage of first-time students with a minimum of 6 units earned who attempted any Math or English in the first three years and achieved any of the following within six years of entry: earned AA/AS or CCCCO approved credit Certificate; transfer to a four-year institution; achieved transfer-prepared – student successfully completed 60 UC/CSU transferable units with a GPA &gt;= 2.0</a:t>
            </a:r>
          </a:p>
        </p:txBody>
      </p:sp>
      <p:sp>
        <p:nvSpPr>
          <p:cNvPr id="4" name="Slide Number Placeholder 3"/>
          <p:cNvSpPr>
            <a:spLocks noGrp="1"/>
          </p:cNvSpPr>
          <p:nvPr>
            <p:ph type="sldNum" sz="quarter" idx="10"/>
          </p:nvPr>
        </p:nvSpPr>
        <p:spPr/>
        <p:txBody>
          <a:bodyPr/>
          <a:lstStyle/>
          <a:p>
            <a:fld id="{E25B7C23-474A-4B8C-A62B-4AE519403CB7}" type="slidenum">
              <a:rPr lang="en-US" smtClean="0"/>
              <a:pPr/>
              <a:t>17</a:t>
            </a:fld>
            <a:endParaRPr lang="en-US" dirty="0"/>
          </a:p>
        </p:txBody>
      </p:sp>
    </p:spTree>
    <p:extLst>
      <p:ext uri="{BB962C8B-B14F-4D97-AF65-F5344CB8AC3E}">
        <p14:creationId xmlns:p14="http://schemas.microsoft.com/office/powerpoint/2010/main" val="1009721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Both colleges in same peer group for completion.</a:t>
            </a:r>
          </a:p>
          <a:p>
            <a:r>
              <a:rPr lang="en-US" baseline="0" dirty="0" smtClean="0"/>
              <a:t>List </a:t>
            </a:r>
            <a:r>
              <a:rPr lang="en-US" baseline="0" dirty="0" smtClean="0"/>
              <a:t>of school identified as being in our peer group on the Completion metric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Explain external variables </a:t>
            </a:r>
            <a:r>
              <a:rPr lang="en-US" baseline="0" dirty="0" smtClean="0"/>
              <a:t>that </a:t>
            </a:r>
            <a:r>
              <a:rPr lang="en-US" baseline="0" dirty="0" smtClean="0"/>
              <a:t>lead to peer grouping:  Predictors are </a:t>
            </a:r>
            <a:r>
              <a:rPr lang="en-US" b="1" baseline="0" dirty="0" smtClean="0"/>
              <a:t>Academic Performance Index </a:t>
            </a:r>
            <a:r>
              <a:rPr lang="en-US" baseline="0" dirty="0" smtClean="0"/>
              <a:t>(calculated by the DOE for each school based on standardized test scores – weighted API assigned to each college based on the proportion of enrolled students from a given high school); </a:t>
            </a:r>
            <a:r>
              <a:rPr lang="en-US" b="1" baseline="0" dirty="0" smtClean="0"/>
              <a:t>BA Index </a:t>
            </a:r>
            <a:r>
              <a:rPr lang="en-US" b="0" baseline="0" dirty="0" smtClean="0"/>
              <a:t>(</a:t>
            </a:r>
            <a:r>
              <a:rPr lang="en-US" baseline="0" dirty="0" smtClean="0"/>
              <a:t> bachelor degree attainments of the population 25 years or older in the college’s service area); </a:t>
            </a:r>
            <a:r>
              <a:rPr lang="en-US" b="1" baseline="0" dirty="0" err="1" smtClean="0"/>
              <a:t>Pct</a:t>
            </a:r>
            <a:r>
              <a:rPr lang="en-US" b="1" baseline="0" dirty="0" smtClean="0"/>
              <a:t> Age 25+ </a:t>
            </a:r>
            <a:r>
              <a:rPr lang="en-US" b="0" baseline="0" dirty="0" smtClean="0"/>
              <a:t>(the percentage of students at a community college in the Fall of 2010 that are age 25 or older)</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774084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123255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Same as the Completion cohort</a:t>
            </a:r>
          </a:p>
          <a:p>
            <a:pPr rtl="0"/>
            <a:r>
              <a:rPr lang="en-US" sz="1200" kern="1200" dirty="0" smtClean="0">
                <a:solidFill>
                  <a:schemeClr val="tx1"/>
                </a:solidFill>
                <a:effectLst/>
                <a:latin typeface="+mn-lt"/>
                <a:ea typeface="+mn-ea"/>
                <a:cs typeface="+mn-cs"/>
              </a:rPr>
              <a:t>This metric is considered a milestone or momentum point, research shows that students</a:t>
            </a:r>
            <a:r>
              <a:rPr lang="en-US" sz="1200" kern="1200" baseline="0" dirty="0" smtClean="0">
                <a:solidFill>
                  <a:schemeClr val="tx1"/>
                </a:solidFill>
                <a:effectLst/>
                <a:latin typeface="+mn-lt"/>
                <a:ea typeface="+mn-ea"/>
                <a:cs typeface="+mn-cs"/>
              </a:rPr>
              <a:t> w</a:t>
            </a:r>
            <a:r>
              <a:rPr lang="en-US" sz="1200" kern="1200" dirty="0" smtClean="0">
                <a:solidFill>
                  <a:schemeClr val="tx1"/>
                </a:solidFill>
                <a:effectLst/>
                <a:latin typeface="+mn-lt"/>
                <a:ea typeface="+mn-ea"/>
                <a:cs typeface="+mn-cs"/>
              </a:rPr>
              <a:t>ith continuous enrollment are more likely to succeed.</a:t>
            </a:r>
          </a:p>
          <a:p>
            <a:pPr rtl="0"/>
            <a:r>
              <a:rPr lang="en-US" sz="1200" b="1" kern="1200" baseline="0" dirty="0" smtClean="0">
                <a:solidFill>
                  <a:schemeClr val="tx1"/>
                </a:solidFill>
                <a:effectLst/>
                <a:latin typeface="+mn-lt"/>
                <a:ea typeface="+mn-ea"/>
                <a:cs typeface="+mn-cs"/>
              </a:rPr>
              <a:t>Definition:</a:t>
            </a:r>
            <a:r>
              <a:rPr lang="en-US" sz="1200" b="0" kern="1200" baseline="0" dirty="0" smtClean="0">
                <a:solidFill>
                  <a:schemeClr val="tx1"/>
                </a:solidFill>
                <a:effectLst/>
                <a:latin typeface="+mn-lt"/>
                <a:ea typeface="+mn-ea"/>
                <a:cs typeface="+mn-cs"/>
              </a:rPr>
              <a:t>  The percentage of first-time students with minimum of 6 units earned who attempted any math or English in the first three years and achieved the following measure of progress: enrolled in first three consecutive primary semester terms anywhere in the CCC system; persisted by attempting a credit course in the first three primary semester terms OR completion of any of the following within the first three primary semester terms: AA/AS, Credit Certificate, Transfer)</a:t>
            </a:r>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5B7C23-474A-4B8C-A62B-4AE519403CB7}" type="slidenum">
              <a:rPr lang="en-US" smtClean="0"/>
              <a:pPr/>
              <a:t>21</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310539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ENROLLMENT-UNITS-EARNED &gt;= 6 at your college </a:t>
            </a:r>
            <a:r>
              <a:rPr lang="en-US" i="1" dirty="0" smtClean="0"/>
              <a:t>and/or anywhere in the CCC system </a:t>
            </a:r>
            <a:r>
              <a:rPr lang="en-US" dirty="0" smtClean="0"/>
              <a:t>during first three years of enrollment. Units earned include completed courses with a grade of A, B, C, D or P.</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23</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873490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State does not disaggregate</a:t>
            </a:r>
            <a:r>
              <a:rPr lang="en-US" baseline="0" dirty="0" smtClean="0"/>
              <a:t> this metric by level of preparation</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25</a:t>
            </a:fld>
            <a:endParaRPr lang="en-US" dirty="0"/>
          </a:p>
        </p:txBody>
      </p:sp>
    </p:spTree>
    <p:extLst>
      <p:ext uri="{BB962C8B-B14F-4D97-AF65-F5344CB8AC3E}">
        <p14:creationId xmlns:p14="http://schemas.microsoft.com/office/powerpoint/2010/main" val="2489512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505065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Intent </a:t>
            </a:r>
            <a:r>
              <a:rPr lang="en-US" dirty="0" smtClean="0"/>
              <a:t>of this metric is the quantify the impact of coursework/training for</a:t>
            </a:r>
            <a:r>
              <a:rPr lang="en-US" baseline="0" dirty="0" smtClean="0"/>
              <a:t> students in CTE areas who don’t attain a traditional “completion”.  In Child Development, for example, students attained quite a significant wage gain even without walking away with a degree or certificate.</a:t>
            </a:r>
          </a:p>
          <a:p>
            <a:endParaRPr lang="en-US" baseline="0" dirty="0" smtClean="0"/>
          </a:p>
          <a:p>
            <a:r>
              <a:rPr lang="en-US" dirty="0" smtClean="0"/>
              <a:t>The measurement is the median percent change in </a:t>
            </a:r>
            <a:r>
              <a:rPr lang="en-US" b="1" dirty="0" smtClean="0"/>
              <a:t>wages</a:t>
            </a:r>
            <a:r>
              <a:rPr lang="en-US" dirty="0" smtClean="0"/>
              <a:t> for these students from one year before the academic year of enrollment to one year after leaving the system.</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27</a:t>
            </a:fld>
            <a:endParaRPr lang="en-US" dirty="0"/>
          </a:p>
        </p:txBody>
      </p:sp>
    </p:spTree>
    <p:extLst>
      <p:ext uri="{BB962C8B-B14F-4D97-AF65-F5344CB8AC3E}">
        <p14:creationId xmlns:p14="http://schemas.microsoft.com/office/powerpoint/2010/main" val="1828892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Intent </a:t>
            </a:r>
            <a:r>
              <a:rPr lang="en-US" dirty="0" smtClean="0"/>
              <a:t>of this metric is the quantify the impact of coursework/training for</a:t>
            </a:r>
            <a:r>
              <a:rPr lang="en-US" baseline="0" dirty="0" smtClean="0"/>
              <a:t> students in CTE areas who don’t attain a traditional “completion”.  </a:t>
            </a:r>
          </a:p>
          <a:p>
            <a:endParaRPr lang="en-US" baseline="0" dirty="0" smtClean="0"/>
          </a:p>
          <a:p>
            <a:r>
              <a:rPr lang="en-US" dirty="0" smtClean="0"/>
              <a:t>The measurement is the median percent change in </a:t>
            </a:r>
            <a:r>
              <a:rPr lang="en-US" b="1" dirty="0" smtClean="0"/>
              <a:t>wages</a:t>
            </a:r>
            <a:r>
              <a:rPr lang="en-US" dirty="0" smtClean="0"/>
              <a:t> for these students from one year before the academic year of enrollment to one year after leaving the system.</a:t>
            </a:r>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28</a:t>
            </a:fld>
            <a:endParaRPr lang="en-US" dirty="0"/>
          </a:p>
        </p:txBody>
      </p:sp>
    </p:spTree>
    <p:extLst>
      <p:ext uri="{BB962C8B-B14F-4D97-AF65-F5344CB8AC3E}">
        <p14:creationId xmlns:p14="http://schemas.microsoft.com/office/powerpoint/2010/main" val="3794469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29</a:t>
            </a:fld>
            <a:endParaRPr lang="en-US" dirty="0"/>
          </a:p>
        </p:txBody>
      </p:sp>
    </p:spTree>
    <p:extLst>
      <p:ext uri="{BB962C8B-B14F-4D97-AF65-F5344CB8AC3E}">
        <p14:creationId xmlns:p14="http://schemas.microsoft.com/office/powerpoint/2010/main" val="1665089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Inge</a:t>
            </a:r>
          </a:p>
          <a:p>
            <a:r>
              <a:rPr lang="en-US" dirty="0" smtClean="0"/>
              <a:t>Successful Enrollment:</a:t>
            </a:r>
            <a:r>
              <a:rPr lang="en-US" baseline="0" dirty="0" smtClean="0"/>
              <a:t> among all applicants, proportion who enrolled in a community college in the selected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Successful Completion of Unit Thresholds: 12+ in Fall; 24+ for whole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Median Change in Earnings: among all students who did not transfer, the median change in earnings between the second quarter prior to the beginning of the academic year of entry</a:t>
            </a:r>
            <a:r>
              <a:rPr lang="en-US" baseline="0" dirty="0" smtClean="0"/>
              <a:t> and the second quarter after the end of the academic year of exit from the last college attended</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30</a:t>
            </a:fld>
            <a:endParaRPr lang="en-US" dirty="0"/>
          </a:p>
        </p:txBody>
      </p:sp>
    </p:spTree>
    <p:extLst>
      <p:ext uri="{BB962C8B-B14F-4D97-AF65-F5344CB8AC3E}">
        <p14:creationId xmlns:p14="http://schemas.microsoft.com/office/powerpoint/2010/main" val="21259307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Miqueas</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31</a:t>
            </a:fld>
            <a:endParaRPr lang="en-US" dirty="0"/>
          </a:p>
        </p:txBody>
      </p:sp>
    </p:spTree>
    <p:extLst>
      <p:ext uri="{BB962C8B-B14F-4D97-AF65-F5344CB8AC3E}">
        <p14:creationId xmlns:p14="http://schemas.microsoft.com/office/powerpoint/2010/main" val="3076183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a:t>
            </a:r>
            <a:endParaRPr lang="en-US" dirty="0"/>
          </a:p>
        </p:txBody>
      </p:sp>
      <p:sp>
        <p:nvSpPr>
          <p:cNvPr id="4" name="Slide Number Placeholder 3"/>
          <p:cNvSpPr>
            <a:spLocks noGrp="1"/>
          </p:cNvSpPr>
          <p:nvPr>
            <p:ph type="sldNum" sz="quarter" idx="10"/>
          </p:nvPr>
        </p:nvSpPr>
        <p:spPr/>
        <p:txBody>
          <a:bodyPr/>
          <a:lstStyle/>
          <a:p>
            <a:fld id="{E25B7C23-474A-4B8C-A62B-4AE519403CB7}" type="slidenum">
              <a:rPr lang="en-US" smtClean="0"/>
              <a:pPr/>
              <a:t>32</a:t>
            </a:fld>
            <a:endParaRPr lang="en-US" dirty="0"/>
          </a:p>
        </p:txBody>
      </p:sp>
    </p:spTree>
    <p:extLst>
      <p:ext uri="{BB962C8B-B14F-4D97-AF65-F5344CB8AC3E}">
        <p14:creationId xmlns:p14="http://schemas.microsoft.com/office/powerpoint/2010/main" val="3737910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C4E43C9-D91A-42E0-B4EA-8EA1C87D923B}" type="datetime1">
              <a:rPr lang="en-US" smtClean="0"/>
              <a:t>2/6/2019</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en-US" dirty="0" smtClean="0"/>
              <a:t>Mission College</a:t>
            </a:r>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372D3DE-3FFD-438C-8F25-0986B5902242}"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DB5E0B-ABB8-45DB-B6DB-17851F72CA81}"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97E8EC-5AE0-494C-96AC-F7542BF5AA46}"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E97B436-9F4D-416A-9E5F-3825B35146E3}" type="datetime1">
              <a:rPr lang="en-US" smtClean="0"/>
              <a:t>2/6/2019</a:t>
            </a:fld>
            <a:endParaRPr lang="en-US" dirty="0"/>
          </a:p>
        </p:txBody>
      </p:sp>
      <p:sp>
        <p:nvSpPr>
          <p:cNvPr id="6" name="Footer Placeholder 5"/>
          <p:cNvSpPr>
            <a:spLocks noGrp="1"/>
          </p:cNvSpPr>
          <p:nvPr>
            <p:ph type="ftr" sz="quarter" idx="11"/>
          </p:nvPr>
        </p:nvSpPr>
        <p:spPr/>
        <p:txBody>
          <a:bodyPr/>
          <a:lstStyle/>
          <a:p>
            <a:r>
              <a:rPr lang="en-US" dirty="0" smtClean="0"/>
              <a:t>Mission College</a:t>
            </a:r>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26928F-DBC3-4B1B-B228-652A368681AF}" type="datetime1">
              <a:rPr lang="en-US" smtClean="0"/>
              <a:t>2/6/2019</a:t>
            </a:fld>
            <a:endParaRPr lang="en-US" dirty="0"/>
          </a:p>
        </p:txBody>
      </p:sp>
      <p:sp>
        <p:nvSpPr>
          <p:cNvPr id="8" name="Footer Placeholder 7"/>
          <p:cNvSpPr>
            <a:spLocks noGrp="1"/>
          </p:cNvSpPr>
          <p:nvPr>
            <p:ph type="ftr" sz="quarter" idx="11"/>
          </p:nvPr>
        </p:nvSpPr>
        <p:spPr/>
        <p:txBody>
          <a:bodyPr/>
          <a:lstStyle/>
          <a:p>
            <a:r>
              <a:rPr lang="en-US" dirty="0" smtClean="0"/>
              <a:t>Mission College</a:t>
            </a:r>
            <a:endParaRPr lang="en-US" dirty="0"/>
          </a:p>
        </p:txBody>
      </p:sp>
      <p:sp>
        <p:nvSpPr>
          <p:cNvPr id="9" name="Slide Number Placeholder 8"/>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AFF6C0-C72B-4F23-AD5D-D50658D1D350}" type="datetime1">
              <a:rPr lang="en-US" smtClean="0"/>
              <a:t>2/6/2019</a:t>
            </a:fld>
            <a:endParaRPr lang="en-US" dirty="0"/>
          </a:p>
        </p:txBody>
      </p:sp>
      <p:sp>
        <p:nvSpPr>
          <p:cNvPr id="4" name="Footer Placeholder 3"/>
          <p:cNvSpPr>
            <a:spLocks noGrp="1"/>
          </p:cNvSpPr>
          <p:nvPr>
            <p:ph type="ftr" sz="quarter" idx="11"/>
          </p:nvPr>
        </p:nvSpPr>
        <p:spPr/>
        <p:txBody>
          <a:bodyPr/>
          <a:lstStyle/>
          <a:p>
            <a:r>
              <a:rPr lang="en-US" dirty="0" smtClean="0"/>
              <a:t>Mission College</a:t>
            </a:r>
            <a:endParaRPr lang="en-US" dirty="0"/>
          </a:p>
        </p:txBody>
      </p:sp>
      <p:sp>
        <p:nvSpPr>
          <p:cNvPr id="5" name="Slide Number Placeholder 4"/>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1BA18-9233-4897-B719-EEFA1A5FCAC5}" type="datetime1">
              <a:rPr lang="en-US" smtClean="0"/>
              <a:t>2/6/2019</a:t>
            </a:fld>
            <a:endParaRPr lang="en-US" dirty="0"/>
          </a:p>
        </p:txBody>
      </p:sp>
      <p:sp>
        <p:nvSpPr>
          <p:cNvPr id="3" name="Footer Placeholder 2"/>
          <p:cNvSpPr>
            <a:spLocks noGrp="1"/>
          </p:cNvSpPr>
          <p:nvPr>
            <p:ph type="ftr" sz="quarter" idx="11"/>
          </p:nvPr>
        </p:nvSpPr>
        <p:spPr/>
        <p:txBody>
          <a:bodyPr/>
          <a:lstStyle/>
          <a:p>
            <a:r>
              <a:rPr lang="en-US" dirty="0" smtClean="0"/>
              <a:t>Mission College</a:t>
            </a:r>
            <a:endParaRPr lang="en-US" dirty="0"/>
          </a:p>
        </p:txBody>
      </p:sp>
      <p:sp>
        <p:nvSpPr>
          <p:cNvPr id="4" name="Slide Number Placeholder 3"/>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9E200211-C235-4AF8-9FCB-99BF0BF05BD3}" type="datetime1">
              <a:rPr lang="en-US" smtClean="0"/>
              <a:t>2/6/2019</a:t>
            </a:fld>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Mission College</a:t>
            </a:r>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8A2A4A-3445-4128-A384-A2E5C9C79554}" type="datetime1">
              <a:rPr lang="en-US" smtClean="0"/>
              <a:t>2/6/2019</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Mission College</a:t>
            </a:r>
            <a:endParaRPr lang="en-US" dirty="0"/>
          </a:p>
        </p:txBody>
      </p:sp>
      <p:sp>
        <p:nvSpPr>
          <p:cNvPr id="7" name="Slide Number Placeholder 6"/>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4D4B-340F-4E8C-B516-9CB1C9795C7D}"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BE0E72-EAF7-4882-BD51-E94EA492F316}" type="datetime1">
              <a:rPr lang="en-US" smtClean="0"/>
              <a:t>2/6/2019</a:t>
            </a:fld>
            <a:endParaRPr lang="en-US" dirty="0"/>
          </a:p>
        </p:txBody>
      </p:sp>
      <p:sp>
        <p:nvSpPr>
          <p:cNvPr id="5" name="Footer Placeholder 4"/>
          <p:cNvSpPr>
            <a:spLocks noGrp="1"/>
          </p:cNvSpPr>
          <p:nvPr>
            <p:ph type="ftr" sz="quarter" idx="11"/>
          </p:nvPr>
        </p:nvSpPr>
        <p:spPr/>
        <p:txBody>
          <a:bodyPr/>
          <a:lstStyle/>
          <a:p>
            <a:r>
              <a:rPr lang="en-US" dirty="0" smtClean="0"/>
              <a:t>Mission College</a:t>
            </a:r>
            <a:endParaRPr lang="en-US" dirty="0"/>
          </a:p>
        </p:txBody>
      </p:sp>
      <p:sp>
        <p:nvSpPr>
          <p:cNvPr id="6" name="Slide Number Placeholder 5"/>
          <p:cNvSpPr>
            <a:spLocks noGrp="1"/>
          </p:cNvSpPr>
          <p:nvPr>
            <p:ph type="sldNum" sz="quarter" idx="12"/>
          </p:nvPr>
        </p:nvSpPr>
        <p:spPr/>
        <p:txBody>
          <a:bodyPr/>
          <a:lstStyle/>
          <a:p>
            <a:fld id="{D372D3DE-3FFD-438C-8F25-0986B590224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F5E1179-28AB-4CB9-BD2E-C2A436AC79C9}" type="datetime1">
              <a:rPr lang="en-US" smtClean="0"/>
              <a:t>2/6/2019</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en-US" dirty="0" smtClean="0"/>
              <a:t>Mission College</a:t>
            </a:r>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372D3DE-3FFD-438C-8F25-0986B590224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hf sldNum="0"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corecard.cccco.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recard.cccco.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533400"/>
            <a:ext cx="3313355" cy="2971800"/>
          </a:xfrm>
        </p:spPr>
        <p:txBody>
          <a:bodyPr>
            <a:noAutofit/>
          </a:bodyPr>
          <a:lstStyle/>
          <a:p>
            <a:pPr algn="ctr"/>
            <a:r>
              <a:rPr lang="en-US" sz="4000" b="1" dirty="0" smtClean="0">
                <a:solidFill>
                  <a:schemeClr val="tx1"/>
                </a:solidFill>
              </a:rPr>
              <a:t>Student Success Scorecard:</a:t>
            </a:r>
            <a:r>
              <a:rPr lang="en-US" sz="4000" dirty="0" smtClean="0">
                <a:solidFill>
                  <a:schemeClr val="tx1"/>
                </a:solidFill>
              </a:rPr>
              <a:t/>
            </a:r>
            <a:br>
              <a:rPr lang="en-US" sz="4000" dirty="0" smtClean="0">
                <a:solidFill>
                  <a:schemeClr val="tx1"/>
                </a:solidFill>
              </a:rPr>
            </a:br>
            <a:r>
              <a:rPr lang="en-US" sz="4000" dirty="0" smtClean="0">
                <a:solidFill>
                  <a:schemeClr val="tx1"/>
                </a:solidFill>
              </a:rPr>
              <a:t> </a:t>
            </a:r>
            <a:r>
              <a:rPr lang="en-US" sz="4000" dirty="0">
                <a:solidFill>
                  <a:schemeClr val="tx1"/>
                </a:solidFill>
              </a:rPr>
              <a:t/>
            </a:r>
            <a:br>
              <a:rPr lang="en-US" sz="4000" dirty="0">
                <a:solidFill>
                  <a:schemeClr val="tx1"/>
                </a:solidFill>
              </a:rPr>
            </a:br>
            <a:r>
              <a:rPr lang="en-US" sz="4000" b="1" dirty="0" smtClean="0">
                <a:solidFill>
                  <a:schemeClr val="tx1"/>
                </a:solidFill>
              </a:rPr>
              <a:t>2018 Report</a:t>
            </a:r>
            <a:endParaRPr lang="en-US" sz="4000" b="1" dirty="0">
              <a:solidFill>
                <a:schemeClr val="tx1"/>
              </a:solidFill>
            </a:endParaRPr>
          </a:p>
        </p:txBody>
      </p:sp>
      <p:sp>
        <p:nvSpPr>
          <p:cNvPr id="5" name="Subtitle 4"/>
          <p:cNvSpPr>
            <a:spLocks noGrp="1"/>
          </p:cNvSpPr>
          <p:nvPr>
            <p:ph type="subTitle" idx="1"/>
          </p:nvPr>
        </p:nvSpPr>
        <p:spPr>
          <a:xfrm>
            <a:off x="4572000" y="4419600"/>
            <a:ext cx="3657599" cy="1676400"/>
          </a:xfrm>
        </p:spPr>
        <p:txBody>
          <a:bodyPr>
            <a:noAutofit/>
          </a:bodyPr>
          <a:lstStyle/>
          <a:p>
            <a:pPr algn="ctr"/>
            <a:r>
              <a:rPr lang="en-US" sz="1100" b="1" dirty="0" smtClean="0"/>
              <a:t>Presentation to the </a:t>
            </a:r>
          </a:p>
          <a:p>
            <a:pPr algn="ctr"/>
            <a:r>
              <a:rPr lang="en-US" sz="1100" b="1" dirty="0" smtClean="0"/>
              <a:t>West Valley Mission Community College District Board of Trustees</a:t>
            </a:r>
          </a:p>
          <a:p>
            <a:pPr algn="ctr"/>
            <a:r>
              <a:rPr lang="en-US" sz="1100" b="1" dirty="0" smtClean="0"/>
              <a:t>February 19, 2019</a:t>
            </a:r>
          </a:p>
          <a:p>
            <a:pPr algn="ctr"/>
            <a:r>
              <a:rPr lang="en-US" sz="1100" b="1" dirty="0" smtClean="0"/>
              <a:t>Inge Bond, Mission College</a:t>
            </a:r>
          </a:p>
          <a:p>
            <a:pPr algn="ctr"/>
            <a:r>
              <a:rPr lang="en-US" sz="1100" b="1" dirty="0" smtClean="0"/>
              <a:t>Miqueas Dial, West Valley College</a:t>
            </a:r>
            <a:endParaRPr lang="en-US" sz="11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14400"/>
            <a:ext cx="1967196" cy="242190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4396" y="3336300"/>
            <a:ext cx="1995204" cy="2073899"/>
          </a:xfrm>
          <a:prstGeom prst="rect">
            <a:avLst/>
          </a:prstGeom>
        </p:spPr>
      </p:pic>
    </p:spTree>
    <p:extLst>
      <p:ext uri="{BB962C8B-B14F-4D97-AF65-F5344CB8AC3E}">
        <p14:creationId xmlns:p14="http://schemas.microsoft.com/office/powerpoint/2010/main" val="305118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rmAutofit/>
          </a:bodyPr>
          <a:lstStyle/>
          <a:p>
            <a:r>
              <a:rPr lang="en-US" dirty="0" smtClean="0"/>
              <a:t>Student Success Scorecard </a:t>
            </a:r>
            <a:endParaRPr lang="en-US" sz="2700" dirty="0"/>
          </a:p>
        </p:txBody>
      </p:sp>
      <p:sp>
        <p:nvSpPr>
          <p:cNvPr id="3" name="Content Placeholder 2"/>
          <p:cNvSpPr>
            <a:spLocks noGrp="1"/>
          </p:cNvSpPr>
          <p:nvPr>
            <p:ph idx="1"/>
          </p:nvPr>
        </p:nvSpPr>
        <p:spPr>
          <a:xfrm>
            <a:off x="1043492" y="2362200"/>
            <a:ext cx="6777317" cy="3470429"/>
          </a:xfrm>
        </p:spPr>
        <p:txBody>
          <a:bodyPr>
            <a:normAutofit/>
          </a:bodyPr>
          <a:lstStyle/>
          <a:p>
            <a:r>
              <a:rPr lang="en-US" dirty="0" smtClean="0"/>
              <a:t>Annual statewide report providing </a:t>
            </a:r>
            <a:r>
              <a:rPr lang="en-US" dirty="0" smtClean="0"/>
              <a:t>system- and college-level analyses </a:t>
            </a:r>
            <a:r>
              <a:rPr lang="en-US" dirty="0" smtClean="0"/>
              <a:t>of core descriptive and performance indicators</a:t>
            </a:r>
          </a:p>
          <a:p>
            <a:r>
              <a:rPr lang="en-US" dirty="0" smtClean="0"/>
              <a:t>The </a:t>
            </a:r>
            <a:r>
              <a:rPr lang="en-US" dirty="0" smtClean="0"/>
              <a:t>report is used for information and understanding; it is not </a:t>
            </a:r>
            <a:r>
              <a:rPr lang="en-US" dirty="0"/>
              <a:t>tied to any funding at the system or college </a:t>
            </a:r>
            <a:r>
              <a:rPr lang="en-US" dirty="0" smtClean="0"/>
              <a:t>level</a:t>
            </a:r>
          </a:p>
          <a:p>
            <a:r>
              <a:rPr lang="en-US" dirty="0" smtClean="0">
                <a:hlinkClick r:id="rId4"/>
              </a:rPr>
              <a:t>http://scorecard.cccco.edu</a:t>
            </a:r>
            <a:endParaRPr lang="en-US" dirty="0" smtClean="0"/>
          </a:p>
          <a:p>
            <a:pPr marL="68580" indent="0">
              <a:buNone/>
            </a:pPr>
            <a:endParaRPr lang="en-US" dirty="0" smtClean="0"/>
          </a:p>
          <a:p>
            <a:endParaRPr lang="en-US" dirty="0"/>
          </a:p>
          <a:p>
            <a:endParaRPr lang="en-US" dirty="0" smtClean="0"/>
          </a:p>
          <a:p>
            <a:pPr lvl="1"/>
            <a:endParaRPr lang="en-US" dirty="0"/>
          </a:p>
        </p:txBody>
      </p:sp>
    </p:spTree>
    <p:extLst>
      <p:ext uri="{BB962C8B-B14F-4D97-AF65-F5344CB8AC3E}">
        <p14:creationId xmlns:p14="http://schemas.microsoft.com/office/powerpoint/2010/main" val="1340709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lstStyle/>
          <a:p>
            <a:r>
              <a:rPr lang="en-US" dirty="0" smtClean="0"/>
              <a:t>Mission College Profile</a:t>
            </a:r>
            <a:endParaRPr lang="en-US" dirty="0"/>
          </a:p>
        </p:txBody>
      </p:sp>
      <p:pic>
        <p:nvPicPr>
          <p:cNvPr id="3" name="Picture 2"/>
          <p:cNvPicPr>
            <a:picLocks noChangeAspect="1"/>
          </p:cNvPicPr>
          <p:nvPr/>
        </p:nvPicPr>
        <p:blipFill>
          <a:blip r:embed="rId3"/>
          <a:stretch>
            <a:fillRect/>
          </a:stretch>
        </p:blipFill>
        <p:spPr>
          <a:xfrm>
            <a:off x="533400" y="1912979"/>
            <a:ext cx="8001000" cy="3373395"/>
          </a:xfrm>
          <a:prstGeom prst="rect">
            <a:avLst/>
          </a:prstGeom>
        </p:spPr>
      </p:pic>
    </p:spTree>
    <p:extLst>
      <p:ext uri="{BB962C8B-B14F-4D97-AF65-F5344CB8AC3E}">
        <p14:creationId xmlns:p14="http://schemas.microsoft.com/office/powerpoint/2010/main" val="4206002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024744" cy="1143000"/>
          </a:xfrm>
        </p:spPr>
        <p:txBody>
          <a:bodyPr>
            <a:normAutofit/>
          </a:bodyPr>
          <a:lstStyle/>
          <a:p>
            <a:r>
              <a:rPr lang="en-US" dirty="0" smtClean="0"/>
              <a:t>West Valley College Profile</a:t>
            </a:r>
            <a:endParaRPr lang="en-US" dirty="0"/>
          </a:p>
        </p:txBody>
      </p:sp>
      <p:pic>
        <p:nvPicPr>
          <p:cNvPr id="3" name="Picture 2"/>
          <p:cNvPicPr>
            <a:picLocks noChangeAspect="1"/>
          </p:cNvPicPr>
          <p:nvPr/>
        </p:nvPicPr>
        <p:blipFill>
          <a:blip r:embed="rId3"/>
          <a:stretch>
            <a:fillRect/>
          </a:stretch>
        </p:blipFill>
        <p:spPr>
          <a:xfrm>
            <a:off x="562373" y="2140486"/>
            <a:ext cx="8124428" cy="2964914"/>
          </a:xfrm>
          <a:prstGeom prst="rect">
            <a:avLst/>
          </a:prstGeom>
        </p:spPr>
      </p:pic>
    </p:spTree>
    <p:extLst>
      <p:ext uri="{BB962C8B-B14F-4D97-AF65-F5344CB8AC3E}">
        <p14:creationId xmlns:p14="http://schemas.microsoft.com/office/powerpoint/2010/main" val="1654717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Scorecard Metrics: Caveats and Notes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Metrics are cohort based, so only students demonstrating certain behaviors are included, often a small percentage of the college’s student body</a:t>
            </a:r>
          </a:p>
          <a:p>
            <a:r>
              <a:rPr lang="en-US" dirty="0" smtClean="0">
                <a:solidFill>
                  <a:schemeClr val="tx1"/>
                </a:solidFill>
              </a:rPr>
              <a:t>Math, English, and ESL metrics do not count sequence progression short of </a:t>
            </a:r>
            <a:r>
              <a:rPr lang="en-US" dirty="0" smtClean="0">
                <a:solidFill>
                  <a:schemeClr val="tx1"/>
                </a:solidFill>
              </a:rPr>
              <a:t>gatekeeper (college-level) </a:t>
            </a:r>
            <a:r>
              <a:rPr lang="en-US" dirty="0" smtClean="0">
                <a:solidFill>
                  <a:schemeClr val="tx1"/>
                </a:solidFill>
              </a:rPr>
              <a:t>course completion</a:t>
            </a:r>
          </a:p>
          <a:p>
            <a:r>
              <a:rPr lang="en-US" dirty="0"/>
              <a:t>Rates are recalculated each year with updated data and definitions </a:t>
            </a:r>
            <a:r>
              <a:rPr lang="en-US" dirty="0" smtClean="0"/>
              <a:t>so </a:t>
            </a:r>
            <a:r>
              <a:rPr lang="en-US" dirty="0"/>
              <a:t>prior year reports should be </a:t>
            </a:r>
            <a:r>
              <a:rPr lang="en-US" dirty="0" smtClean="0"/>
              <a:t>disregarded</a:t>
            </a:r>
          </a:p>
          <a:p>
            <a:r>
              <a:rPr lang="en-US" dirty="0" smtClean="0"/>
              <a:t>Metric data reported in disaggregated and five-year form here:  </a:t>
            </a:r>
            <a:r>
              <a:rPr lang="en-US" dirty="0" smtClean="0">
                <a:hlinkClick r:id="rId3"/>
              </a:rPr>
              <a:t>http://scorecard.cccco.edu</a:t>
            </a:r>
            <a:r>
              <a:rPr lang="en-US" dirty="0" smtClean="0"/>
              <a:t> </a:t>
            </a:r>
            <a:endParaRPr lang="en-US" dirty="0"/>
          </a:p>
          <a:p>
            <a:endParaRPr lang="en-US" dirty="0"/>
          </a:p>
        </p:txBody>
      </p:sp>
    </p:spTree>
    <p:extLst>
      <p:ext uri="{BB962C8B-B14F-4D97-AF65-F5344CB8AC3E}">
        <p14:creationId xmlns:p14="http://schemas.microsoft.com/office/powerpoint/2010/main" val="469802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Visualizing Six-Year Cohorts</a:t>
            </a:r>
            <a:br>
              <a:rPr lang="en-US" dirty="0" smtClean="0"/>
            </a:br>
            <a:r>
              <a:rPr lang="en-US" sz="2000" dirty="0" smtClean="0"/>
              <a:t>(cohort: a group of individuals having a statistical factor in common in a demographic study)</a:t>
            </a: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94566962"/>
              </p:ext>
            </p:extLst>
          </p:nvPr>
        </p:nvGraphicFramePr>
        <p:xfrm>
          <a:off x="1371596" y="2438402"/>
          <a:ext cx="6400800" cy="3200397"/>
        </p:xfrm>
        <a:graphic>
          <a:graphicData uri="http://schemas.openxmlformats.org/drawingml/2006/table">
            <a:tbl>
              <a:tblPr/>
              <a:tblGrid>
                <a:gridCol w="640080">
                  <a:extLst>
                    <a:ext uri="{9D8B030D-6E8A-4147-A177-3AD203B41FA5}">
                      <a16:colId xmlns:a16="http://schemas.microsoft.com/office/drawing/2014/main" val="1450619312"/>
                    </a:ext>
                  </a:extLst>
                </a:gridCol>
                <a:gridCol w="640080">
                  <a:extLst>
                    <a:ext uri="{9D8B030D-6E8A-4147-A177-3AD203B41FA5}">
                      <a16:colId xmlns:a16="http://schemas.microsoft.com/office/drawing/2014/main" val="1415019142"/>
                    </a:ext>
                  </a:extLst>
                </a:gridCol>
                <a:gridCol w="640080">
                  <a:extLst>
                    <a:ext uri="{9D8B030D-6E8A-4147-A177-3AD203B41FA5}">
                      <a16:colId xmlns:a16="http://schemas.microsoft.com/office/drawing/2014/main" val="304088488"/>
                    </a:ext>
                  </a:extLst>
                </a:gridCol>
                <a:gridCol w="640080">
                  <a:extLst>
                    <a:ext uri="{9D8B030D-6E8A-4147-A177-3AD203B41FA5}">
                      <a16:colId xmlns:a16="http://schemas.microsoft.com/office/drawing/2014/main" val="2218904495"/>
                    </a:ext>
                  </a:extLst>
                </a:gridCol>
                <a:gridCol w="640080">
                  <a:extLst>
                    <a:ext uri="{9D8B030D-6E8A-4147-A177-3AD203B41FA5}">
                      <a16:colId xmlns:a16="http://schemas.microsoft.com/office/drawing/2014/main" val="2820030181"/>
                    </a:ext>
                  </a:extLst>
                </a:gridCol>
                <a:gridCol w="640080">
                  <a:extLst>
                    <a:ext uri="{9D8B030D-6E8A-4147-A177-3AD203B41FA5}">
                      <a16:colId xmlns:a16="http://schemas.microsoft.com/office/drawing/2014/main" val="3944662879"/>
                    </a:ext>
                  </a:extLst>
                </a:gridCol>
                <a:gridCol w="640080">
                  <a:extLst>
                    <a:ext uri="{9D8B030D-6E8A-4147-A177-3AD203B41FA5}">
                      <a16:colId xmlns:a16="http://schemas.microsoft.com/office/drawing/2014/main" val="3213830712"/>
                    </a:ext>
                  </a:extLst>
                </a:gridCol>
                <a:gridCol w="640080">
                  <a:extLst>
                    <a:ext uri="{9D8B030D-6E8A-4147-A177-3AD203B41FA5}">
                      <a16:colId xmlns:a16="http://schemas.microsoft.com/office/drawing/2014/main" val="3368331699"/>
                    </a:ext>
                  </a:extLst>
                </a:gridCol>
                <a:gridCol w="640080">
                  <a:extLst>
                    <a:ext uri="{9D8B030D-6E8A-4147-A177-3AD203B41FA5}">
                      <a16:colId xmlns:a16="http://schemas.microsoft.com/office/drawing/2014/main" val="170934062"/>
                    </a:ext>
                  </a:extLst>
                </a:gridCol>
                <a:gridCol w="640080">
                  <a:extLst>
                    <a:ext uri="{9D8B030D-6E8A-4147-A177-3AD203B41FA5}">
                      <a16:colId xmlns:a16="http://schemas.microsoft.com/office/drawing/2014/main" val="35198262"/>
                    </a:ext>
                  </a:extLst>
                </a:gridCol>
              </a:tblGrid>
              <a:tr h="297712">
                <a:tc>
                  <a:txBody>
                    <a:bodyPr/>
                    <a:lstStyle/>
                    <a:p>
                      <a:pPr algn="ctr" fontAlgn="b"/>
                      <a:r>
                        <a:rPr lang="en-US" sz="1100" b="1" i="0" u="none" strike="noStrike">
                          <a:solidFill>
                            <a:srgbClr val="000000"/>
                          </a:solidFill>
                          <a:effectLst/>
                          <a:latin typeface="Calibri" panose="020F0502020204030204" pitchFamily="34" charset="0"/>
                        </a:rPr>
                        <a:t>2007-08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2008-09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2009-10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2016-17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8694618"/>
                  </a:ext>
                </a:extLst>
              </a:tr>
              <a:tr h="580537">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0803603"/>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9154920"/>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035021"/>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100" b="1" i="0" u="none" strike="noStrike">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056694"/>
                  </a:ext>
                </a:extLst>
              </a:tr>
              <a:tr h="580537">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panose="020F0502020204030204" pitchFamily="34" charset="0"/>
                        </a:rPr>
                        <a:t>START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1" i="0" u="none" strike="noStrike" dirty="0">
                          <a:solidFill>
                            <a:srgbClr val="FFFFFF"/>
                          </a:solidFill>
                          <a:effectLst/>
                          <a:latin typeface="Calibri" panose="020F0502020204030204" pitchFamily="34" charset="0"/>
                        </a:rPr>
                        <a:t>END</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264894628"/>
                  </a:ext>
                </a:extLst>
              </a:tr>
            </a:tbl>
          </a:graphicData>
        </a:graphic>
      </p:graphicFrame>
    </p:spTree>
    <p:extLst>
      <p:ext uri="{BB962C8B-B14F-4D97-AF65-F5344CB8AC3E}">
        <p14:creationId xmlns:p14="http://schemas.microsoft.com/office/powerpoint/2010/main" val="1379838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a:bodyPr>
          <a:lstStyle/>
          <a:p>
            <a:r>
              <a:rPr lang="en-US" dirty="0" smtClean="0"/>
              <a:t>Remedial ESL</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ESL: </a:t>
            </a:r>
            <a:r>
              <a:rPr lang="en-US" dirty="0" smtClean="0"/>
              <a:t>percentage of credit students tracked for six years who started any levels below transfer level in ESL and completed a college-level course in ESL or English</a:t>
            </a:r>
          </a:p>
          <a:p>
            <a:pPr marL="68580" indent="0">
              <a:buClr>
                <a:srgbClr val="4F81BD"/>
              </a:buClr>
              <a:buNone/>
            </a:pPr>
            <a:endParaRPr lang="en-US" dirty="0"/>
          </a:p>
          <a:p>
            <a:pPr marL="896112" lvl="3" indent="0">
              <a:buClr>
                <a:srgbClr val="4F81BD"/>
              </a:buClr>
              <a:buNone/>
            </a:pPr>
            <a:endParaRPr lang="en-US" dirty="0"/>
          </a:p>
        </p:txBody>
      </p:sp>
    </p:spTree>
    <p:extLst>
      <p:ext uri="{BB962C8B-B14F-4D97-AF65-F5344CB8AC3E}">
        <p14:creationId xmlns:p14="http://schemas.microsoft.com/office/powerpoint/2010/main" val="4105568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a:bodyPr>
          <a:lstStyle/>
          <a:p>
            <a:r>
              <a:rPr lang="en-US" dirty="0" smtClean="0"/>
              <a:t>Remedial ESL</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1875475"/>
              </p:ext>
            </p:extLst>
          </p:nvPr>
        </p:nvGraphicFramePr>
        <p:xfrm>
          <a:off x="3886200" y="1752600"/>
          <a:ext cx="4419600" cy="4267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89763013"/>
              </p:ext>
            </p:extLst>
          </p:nvPr>
        </p:nvGraphicFramePr>
        <p:xfrm>
          <a:off x="833436" y="1929636"/>
          <a:ext cx="2443163" cy="912495"/>
        </p:xfrm>
        <a:graphic>
          <a:graphicData uri="http://schemas.openxmlformats.org/drawingml/2006/table">
            <a:tbl>
              <a:tblPr/>
              <a:tblGrid>
                <a:gridCol w="1418611">
                  <a:extLst>
                    <a:ext uri="{9D8B030D-6E8A-4147-A177-3AD203B41FA5}">
                      <a16:colId xmlns:a16="http://schemas.microsoft.com/office/drawing/2014/main" val="3906146258"/>
                    </a:ext>
                  </a:extLst>
                </a:gridCol>
                <a:gridCol w="512276">
                  <a:extLst>
                    <a:ext uri="{9D8B030D-6E8A-4147-A177-3AD203B41FA5}">
                      <a16:colId xmlns:a16="http://schemas.microsoft.com/office/drawing/2014/main" val="2874890763"/>
                    </a:ext>
                  </a:extLst>
                </a:gridCol>
                <a:gridCol w="512276">
                  <a:extLst>
                    <a:ext uri="{9D8B030D-6E8A-4147-A177-3AD203B41FA5}">
                      <a16:colId xmlns:a16="http://schemas.microsoft.com/office/drawing/2014/main" val="3486950708"/>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190754"/>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237653"/>
                  </a:ext>
                </a:extLst>
              </a:tr>
              <a:tr h="247650">
                <a:tc>
                  <a:txBody>
                    <a:bodyPr/>
                    <a:lstStyle/>
                    <a:p>
                      <a:pPr algn="l" fontAlgn="b"/>
                      <a:r>
                        <a:rPr lang="en-US" sz="1400" b="0" i="0" u="none" strike="noStrike" dirty="0">
                          <a:solidFill>
                            <a:srgbClr val="000000"/>
                          </a:solidFill>
                          <a:effectLst/>
                          <a:latin typeface="Calibri" panose="020F0502020204030204" pitchFamily="34" charset="0"/>
                        </a:rPr>
                        <a:t>ESL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335411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265179209"/>
              </p:ext>
            </p:extLst>
          </p:nvPr>
        </p:nvGraphicFramePr>
        <p:xfrm>
          <a:off x="816188" y="3227134"/>
          <a:ext cx="2443162" cy="1724025"/>
        </p:xfrm>
        <a:graphic>
          <a:graphicData uri="http://schemas.openxmlformats.org/drawingml/2006/table">
            <a:tbl>
              <a:tblPr/>
              <a:tblGrid>
                <a:gridCol w="1418610">
                  <a:extLst>
                    <a:ext uri="{9D8B030D-6E8A-4147-A177-3AD203B41FA5}">
                      <a16:colId xmlns:a16="http://schemas.microsoft.com/office/drawing/2014/main" val="4181510196"/>
                    </a:ext>
                  </a:extLst>
                </a:gridCol>
                <a:gridCol w="512276">
                  <a:extLst>
                    <a:ext uri="{9D8B030D-6E8A-4147-A177-3AD203B41FA5}">
                      <a16:colId xmlns:a16="http://schemas.microsoft.com/office/drawing/2014/main" val="3235363147"/>
                    </a:ext>
                  </a:extLst>
                </a:gridCol>
                <a:gridCol w="512276">
                  <a:extLst>
                    <a:ext uri="{9D8B030D-6E8A-4147-A177-3AD203B41FA5}">
                      <a16:colId xmlns:a16="http://schemas.microsoft.com/office/drawing/2014/main" val="2969918537"/>
                    </a:ext>
                  </a:extLst>
                </a:gridCol>
              </a:tblGrid>
              <a:tr h="238125">
                <a:tc gridSpan="3">
                  <a:txBody>
                    <a:bodyPr/>
                    <a:lstStyle/>
                    <a:p>
                      <a:pPr algn="ctr" fontAlgn="b"/>
                      <a:r>
                        <a:rPr lang="en-US" sz="1400" b="1" i="0" u="none" strike="noStrike" dirty="0">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6665902"/>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0505625"/>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620606"/>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0373731"/>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946562"/>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2074853"/>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179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193767"/>
                  </a:ext>
                </a:extLst>
              </a:tr>
            </a:tbl>
          </a:graphicData>
        </a:graphic>
      </p:graphicFrame>
    </p:spTree>
    <p:extLst>
      <p:ext uri="{BB962C8B-B14F-4D97-AF65-F5344CB8AC3E}">
        <p14:creationId xmlns:p14="http://schemas.microsoft.com/office/powerpoint/2010/main" val="297115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fontScale="90000"/>
          </a:bodyPr>
          <a:lstStyle/>
          <a:p>
            <a:r>
              <a:rPr lang="en-US" dirty="0" smtClean="0"/>
              <a:t/>
            </a:r>
            <a:br>
              <a:rPr lang="en-US" dirty="0" smtClean="0"/>
            </a:br>
            <a:r>
              <a:rPr lang="en-US" dirty="0" smtClean="0"/>
              <a:t>Remedial English</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English: </a:t>
            </a:r>
            <a:r>
              <a:rPr lang="en-US" dirty="0" smtClean="0"/>
              <a:t>percentage of credit students tracked for six years who started 1 to 4 levels below transfer in English and completed a college-level course in that discipline</a:t>
            </a:r>
          </a:p>
          <a:p>
            <a:pPr marL="68580" indent="0">
              <a:buClr>
                <a:srgbClr val="4F81BD"/>
              </a:buClr>
              <a:buNone/>
            </a:pPr>
            <a:endParaRPr lang="en-US" dirty="0"/>
          </a:p>
          <a:p>
            <a:pPr marL="685800" lvl="2" indent="0">
              <a:buClr>
                <a:srgbClr val="4F81BD"/>
              </a:buClr>
              <a:buNone/>
            </a:pPr>
            <a:endParaRPr lang="en-US" dirty="0"/>
          </a:p>
        </p:txBody>
      </p:sp>
    </p:spTree>
    <p:extLst>
      <p:ext uri="{BB962C8B-B14F-4D97-AF65-F5344CB8AC3E}">
        <p14:creationId xmlns:p14="http://schemas.microsoft.com/office/powerpoint/2010/main" val="1907422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Remedial </a:t>
            </a:r>
            <a:r>
              <a:rPr lang="en-US" dirty="0"/>
              <a:t>English</a:t>
            </a:r>
          </a:p>
        </p:txBody>
      </p:sp>
      <p:graphicFrame>
        <p:nvGraphicFramePr>
          <p:cNvPr id="3" name="Chart 2"/>
          <p:cNvGraphicFramePr>
            <a:graphicFrameLocks/>
          </p:cNvGraphicFramePr>
          <p:nvPr>
            <p:extLst>
              <p:ext uri="{D42A27DB-BD31-4B8C-83A1-F6EECF244321}">
                <p14:modId xmlns:p14="http://schemas.microsoft.com/office/powerpoint/2010/main" val="2708274451"/>
              </p:ext>
            </p:extLst>
          </p:nvPr>
        </p:nvGraphicFramePr>
        <p:xfrm>
          <a:off x="3733799" y="1370466"/>
          <a:ext cx="4419601" cy="4573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59724860"/>
              </p:ext>
            </p:extLst>
          </p:nvPr>
        </p:nvGraphicFramePr>
        <p:xfrm>
          <a:off x="645695" y="1867852"/>
          <a:ext cx="2832732" cy="912495"/>
        </p:xfrm>
        <a:graphic>
          <a:graphicData uri="http://schemas.openxmlformats.org/drawingml/2006/table">
            <a:tbl>
              <a:tblPr/>
              <a:tblGrid>
                <a:gridCol w="1697144">
                  <a:extLst>
                    <a:ext uri="{9D8B030D-6E8A-4147-A177-3AD203B41FA5}">
                      <a16:colId xmlns:a16="http://schemas.microsoft.com/office/drawing/2014/main" val="1847186779"/>
                    </a:ext>
                  </a:extLst>
                </a:gridCol>
                <a:gridCol w="567794">
                  <a:extLst>
                    <a:ext uri="{9D8B030D-6E8A-4147-A177-3AD203B41FA5}">
                      <a16:colId xmlns:a16="http://schemas.microsoft.com/office/drawing/2014/main" val="2690152294"/>
                    </a:ext>
                  </a:extLst>
                </a:gridCol>
                <a:gridCol w="567794">
                  <a:extLst>
                    <a:ext uri="{9D8B030D-6E8A-4147-A177-3AD203B41FA5}">
                      <a16:colId xmlns:a16="http://schemas.microsoft.com/office/drawing/2014/main" val="176785136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211212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140962"/>
                  </a:ext>
                </a:extLst>
              </a:tr>
              <a:tr h="247650">
                <a:tc>
                  <a:txBody>
                    <a:bodyPr/>
                    <a:lstStyle/>
                    <a:p>
                      <a:pPr algn="l" fontAlgn="b"/>
                      <a:r>
                        <a:rPr lang="en-US" sz="1400" b="0" i="0" u="none" strike="noStrike">
                          <a:solidFill>
                            <a:srgbClr val="000000"/>
                          </a:solidFill>
                          <a:effectLst/>
                          <a:latin typeface="Calibri" panose="020F0502020204030204" pitchFamily="34" charset="0"/>
                        </a:rPr>
                        <a:t>Remedial English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208336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56822437"/>
              </p:ext>
            </p:extLst>
          </p:nvPr>
        </p:nvGraphicFramePr>
        <p:xfrm>
          <a:off x="645695" y="3276600"/>
          <a:ext cx="2859506" cy="1724025"/>
        </p:xfrm>
        <a:graphic>
          <a:graphicData uri="http://schemas.openxmlformats.org/drawingml/2006/table">
            <a:tbl>
              <a:tblPr/>
              <a:tblGrid>
                <a:gridCol w="1713184">
                  <a:extLst>
                    <a:ext uri="{9D8B030D-6E8A-4147-A177-3AD203B41FA5}">
                      <a16:colId xmlns:a16="http://schemas.microsoft.com/office/drawing/2014/main" val="441481164"/>
                    </a:ext>
                  </a:extLst>
                </a:gridCol>
                <a:gridCol w="573161">
                  <a:extLst>
                    <a:ext uri="{9D8B030D-6E8A-4147-A177-3AD203B41FA5}">
                      <a16:colId xmlns:a16="http://schemas.microsoft.com/office/drawing/2014/main" val="2563137701"/>
                    </a:ext>
                  </a:extLst>
                </a:gridCol>
                <a:gridCol w="573161">
                  <a:extLst>
                    <a:ext uri="{9D8B030D-6E8A-4147-A177-3AD203B41FA5}">
                      <a16:colId xmlns:a16="http://schemas.microsoft.com/office/drawing/2014/main" val="3461840780"/>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0035822"/>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5997412"/>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676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392309"/>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951913"/>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12133"/>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848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2960525"/>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917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2199571"/>
                  </a:ext>
                </a:extLst>
              </a:tr>
            </a:tbl>
          </a:graphicData>
        </a:graphic>
      </p:graphicFrame>
    </p:spTree>
    <p:extLst>
      <p:ext uri="{BB962C8B-B14F-4D97-AF65-F5344CB8AC3E}">
        <p14:creationId xmlns:p14="http://schemas.microsoft.com/office/powerpoint/2010/main" val="3487048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Remedial Math</a:t>
            </a:r>
            <a:endParaRPr lang="en-US" sz="3200" dirty="0"/>
          </a:p>
        </p:txBody>
      </p:sp>
      <p:sp>
        <p:nvSpPr>
          <p:cNvPr id="3" name="Content Placeholder 2"/>
          <p:cNvSpPr>
            <a:spLocks noGrp="1"/>
          </p:cNvSpPr>
          <p:nvPr>
            <p:ph idx="1"/>
          </p:nvPr>
        </p:nvSpPr>
        <p:spPr/>
        <p:txBody>
          <a:bodyPr>
            <a:normAutofit/>
          </a:bodyPr>
          <a:lstStyle/>
          <a:p>
            <a:pPr>
              <a:buClr>
                <a:srgbClr val="4F81BD"/>
              </a:buClr>
            </a:pPr>
            <a:r>
              <a:rPr lang="en-US" sz="2800" dirty="0" smtClean="0"/>
              <a:t>Remedial Math: </a:t>
            </a:r>
            <a:r>
              <a:rPr lang="en-US" dirty="0"/>
              <a:t>percentage of credit students tracked for six years who started </a:t>
            </a:r>
            <a:r>
              <a:rPr lang="en-US" dirty="0" smtClean="0"/>
              <a:t>2 to 4 levels below </a:t>
            </a:r>
            <a:r>
              <a:rPr lang="en-US" dirty="0"/>
              <a:t>transfer level in </a:t>
            </a:r>
            <a:r>
              <a:rPr lang="en-US" dirty="0" smtClean="0"/>
              <a:t>Math </a:t>
            </a:r>
            <a:r>
              <a:rPr lang="en-US" dirty="0"/>
              <a:t>and completed a college-level course in that </a:t>
            </a:r>
            <a:r>
              <a:rPr lang="en-US" dirty="0" smtClean="0"/>
              <a:t>discipline</a:t>
            </a:r>
          </a:p>
          <a:p>
            <a:pPr>
              <a:buClr>
                <a:srgbClr val="4F81BD"/>
              </a:buClr>
            </a:pPr>
            <a:endParaRPr lang="en-US" dirty="0"/>
          </a:p>
          <a:p>
            <a:pPr marL="68580" indent="0">
              <a:buClr>
                <a:srgbClr val="4F81BD"/>
              </a:buClr>
              <a:buNone/>
            </a:pPr>
            <a:endParaRPr lang="en-US" dirty="0"/>
          </a:p>
        </p:txBody>
      </p:sp>
    </p:spTree>
    <p:extLst>
      <p:ext uri="{BB962C8B-B14F-4D97-AF65-F5344CB8AC3E}">
        <p14:creationId xmlns:p14="http://schemas.microsoft.com/office/powerpoint/2010/main" val="422958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Remedial Math</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175359353"/>
              </p:ext>
            </p:extLst>
          </p:nvPr>
        </p:nvGraphicFramePr>
        <p:xfrm>
          <a:off x="4166305" y="1524000"/>
          <a:ext cx="3962401" cy="4117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51282651"/>
              </p:ext>
            </p:extLst>
          </p:nvPr>
        </p:nvGraphicFramePr>
        <p:xfrm>
          <a:off x="645695" y="1981200"/>
          <a:ext cx="3352801" cy="912495"/>
        </p:xfrm>
        <a:graphic>
          <a:graphicData uri="http://schemas.openxmlformats.org/drawingml/2006/table">
            <a:tbl>
              <a:tblPr/>
              <a:tblGrid>
                <a:gridCol w="1946787">
                  <a:extLst>
                    <a:ext uri="{9D8B030D-6E8A-4147-A177-3AD203B41FA5}">
                      <a16:colId xmlns:a16="http://schemas.microsoft.com/office/drawing/2014/main" val="2008271065"/>
                    </a:ext>
                  </a:extLst>
                </a:gridCol>
                <a:gridCol w="703007">
                  <a:extLst>
                    <a:ext uri="{9D8B030D-6E8A-4147-A177-3AD203B41FA5}">
                      <a16:colId xmlns:a16="http://schemas.microsoft.com/office/drawing/2014/main" val="2877238076"/>
                    </a:ext>
                  </a:extLst>
                </a:gridCol>
                <a:gridCol w="703007">
                  <a:extLst>
                    <a:ext uri="{9D8B030D-6E8A-4147-A177-3AD203B41FA5}">
                      <a16:colId xmlns:a16="http://schemas.microsoft.com/office/drawing/2014/main" val="2877890231"/>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4463539"/>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17511"/>
                  </a:ext>
                </a:extLst>
              </a:tr>
              <a:tr h="247650">
                <a:tc>
                  <a:txBody>
                    <a:bodyPr/>
                    <a:lstStyle/>
                    <a:p>
                      <a:pPr algn="l" fontAlgn="b"/>
                      <a:r>
                        <a:rPr lang="en-US" sz="1400" b="0" i="0" u="none" strike="noStrike">
                          <a:solidFill>
                            <a:srgbClr val="000000"/>
                          </a:solidFill>
                          <a:effectLst/>
                          <a:latin typeface="Calibri" panose="020F0502020204030204" pitchFamily="34" charset="0"/>
                        </a:rPr>
                        <a:t>Remedial Math to College Level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46.7%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671356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92712759"/>
              </p:ext>
            </p:extLst>
          </p:nvPr>
        </p:nvGraphicFramePr>
        <p:xfrm>
          <a:off x="645695" y="3276600"/>
          <a:ext cx="3352801" cy="1714500"/>
        </p:xfrm>
        <a:graphic>
          <a:graphicData uri="http://schemas.openxmlformats.org/drawingml/2006/table">
            <a:tbl>
              <a:tblPr/>
              <a:tblGrid>
                <a:gridCol w="1946787">
                  <a:extLst>
                    <a:ext uri="{9D8B030D-6E8A-4147-A177-3AD203B41FA5}">
                      <a16:colId xmlns:a16="http://schemas.microsoft.com/office/drawing/2014/main" val="3845651242"/>
                    </a:ext>
                  </a:extLst>
                </a:gridCol>
                <a:gridCol w="703007">
                  <a:extLst>
                    <a:ext uri="{9D8B030D-6E8A-4147-A177-3AD203B41FA5}">
                      <a16:colId xmlns:a16="http://schemas.microsoft.com/office/drawing/2014/main" val="415584325"/>
                    </a:ext>
                  </a:extLst>
                </a:gridCol>
                <a:gridCol w="703007">
                  <a:extLst>
                    <a:ext uri="{9D8B030D-6E8A-4147-A177-3AD203B41FA5}">
                      <a16:colId xmlns:a16="http://schemas.microsoft.com/office/drawing/2014/main" val="4034427217"/>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5952317"/>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1705620"/>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472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028541"/>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3401379"/>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447778"/>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6236954"/>
                  </a:ext>
                </a:extLst>
              </a:tr>
              <a:tr h="238125">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8284873"/>
                  </a:ext>
                </a:extLst>
              </a:tr>
            </a:tbl>
          </a:graphicData>
        </a:graphic>
      </p:graphicFrame>
    </p:spTree>
    <p:extLst>
      <p:ext uri="{BB962C8B-B14F-4D97-AF65-F5344CB8AC3E}">
        <p14:creationId xmlns:p14="http://schemas.microsoft.com/office/powerpoint/2010/main" val="3193305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English and Math Transfer Levels – 1 Year</a:t>
            </a:r>
            <a:endParaRPr lang="en-US" dirty="0"/>
          </a:p>
        </p:txBody>
      </p:sp>
      <p:sp>
        <p:nvSpPr>
          <p:cNvPr id="4" name="Content Placeholder 3"/>
          <p:cNvSpPr>
            <a:spLocks noGrp="1"/>
          </p:cNvSpPr>
          <p:nvPr>
            <p:ph sz="quarter" idx="13"/>
          </p:nvPr>
        </p:nvSpPr>
        <p:spPr/>
        <p:txBody>
          <a:bodyPr/>
          <a:lstStyle/>
          <a:p>
            <a:r>
              <a:rPr lang="en-US" dirty="0" smtClean="0"/>
              <a:t>English:</a:t>
            </a:r>
          </a:p>
          <a:p>
            <a:pPr marL="68580" indent="0">
              <a:buNone/>
            </a:pPr>
            <a:r>
              <a:rPr lang="en-US" dirty="0"/>
              <a:t>The percentage of first-time students who </a:t>
            </a:r>
            <a:r>
              <a:rPr lang="en-US" dirty="0" smtClean="0"/>
              <a:t>successfully complete </a:t>
            </a:r>
            <a:r>
              <a:rPr lang="en-US" dirty="0"/>
              <a:t>transfer level </a:t>
            </a:r>
            <a:r>
              <a:rPr lang="en-US" dirty="0" smtClean="0"/>
              <a:t>English </a:t>
            </a:r>
            <a:r>
              <a:rPr lang="en-US" dirty="0"/>
              <a:t>in their first year</a:t>
            </a:r>
          </a:p>
          <a:p>
            <a:endParaRPr lang="en-US" dirty="0"/>
          </a:p>
        </p:txBody>
      </p:sp>
      <p:sp>
        <p:nvSpPr>
          <p:cNvPr id="5" name="Content Placeholder 4"/>
          <p:cNvSpPr>
            <a:spLocks noGrp="1"/>
          </p:cNvSpPr>
          <p:nvPr>
            <p:ph sz="quarter" idx="14"/>
          </p:nvPr>
        </p:nvSpPr>
        <p:spPr/>
        <p:txBody>
          <a:bodyPr/>
          <a:lstStyle/>
          <a:p>
            <a:r>
              <a:rPr lang="en-US" dirty="0" smtClean="0"/>
              <a:t>Math:</a:t>
            </a:r>
          </a:p>
          <a:p>
            <a:pPr marL="68580" indent="0">
              <a:buNone/>
            </a:pPr>
            <a:r>
              <a:rPr lang="en-US" dirty="0" smtClean="0"/>
              <a:t>The percentage of first-time students who </a:t>
            </a:r>
            <a:r>
              <a:rPr lang="en-US" dirty="0" smtClean="0"/>
              <a:t>successfully complete </a:t>
            </a:r>
            <a:r>
              <a:rPr lang="en-US" dirty="0" smtClean="0"/>
              <a:t>transfer level math in their first year</a:t>
            </a:r>
            <a:endParaRPr lang="en-US" dirty="0"/>
          </a:p>
        </p:txBody>
      </p:sp>
    </p:spTree>
    <p:extLst>
      <p:ext uri="{BB962C8B-B14F-4D97-AF65-F5344CB8AC3E}">
        <p14:creationId xmlns:p14="http://schemas.microsoft.com/office/powerpoint/2010/main" val="990209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977" y="897988"/>
            <a:ext cx="7024744" cy="572536"/>
          </a:xfrm>
        </p:spPr>
        <p:txBody>
          <a:bodyPr>
            <a:normAutofit fontScale="90000"/>
          </a:bodyPr>
          <a:lstStyle/>
          <a:p>
            <a:r>
              <a:rPr lang="en-US" dirty="0" smtClean="0"/>
              <a:t>English Transfer Level:  1 Year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1319891"/>
              </p:ext>
            </p:extLst>
          </p:nvPr>
        </p:nvGraphicFramePr>
        <p:xfrm>
          <a:off x="4114800" y="1600200"/>
          <a:ext cx="4191000" cy="4267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3524364"/>
              </p:ext>
            </p:extLst>
          </p:nvPr>
        </p:nvGraphicFramePr>
        <p:xfrm>
          <a:off x="533401" y="2133600"/>
          <a:ext cx="3352800" cy="912495"/>
        </p:xfrm>
        <a:graphic>
          <a:graphicData uri="http://schemas.openxmlformats.org/drawingml/2006/table">
            <a:tbl>
              <a:tblPr/>
              <a:tblGrid>
                <a:gridCol w="1800104">
                  <a:extLst>
                    <a:ext uri="{9D8B030D-6E8A-4147-A177-3AD203B41FA5}">
                      <a16:colId xmlns:a16="http://schemas.microsoft.com/office/drawing/2014/main" val="1223266327"/>
                    </a:ext>
                  </a:extLst>
                </a:gridCol>
                <a:gridCol w="776348">
                  <a:extLst>
                    <a:ext uri="{9D8B030D-6E8A-4147-A177-3AD203B41FA5}">
                      <a16:colId xmlns:a16="http://schemas.microsoft.com/office/drawing/2014/main" val="1264107488"/>
                    </a:ext>
                  </a:extLst>
                </a:gridCol>
                <a:gridCol w="776348">
                  <a:extLst>
                    <a:ext uri="{9D8B030D-6E8A-4147-A177-3AD203B41FA5}">
                      <a16:colId xmlns:a16="http://schemas.microsoft.com/office/drawing/2014/main" val="400612788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2015-16 Cohort of First-time Students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9779147"/>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8642586"/>
                  </a:ext>
                </a:extLst>
              </a:tr>
              <a:tr h="247650">
                <a:tc>
                  <a:txBody>
                    <a:bodyPr/>
                    <a:lstStyle/>
                    <a:p>
                      <a:pPr algn="l" fontAlgn="b"/>
                      <a:r>
                        <a:rPr lang="en-US" sz="1400" b="0" i="0" u="none" strike="noStrike">
                          <a:solidFill>
                            <a:srgbClr val="000000"/>
                          </a:solidFill>
                          <a:effectLst/>
                          <a:latin typeface="Calibri" panose="020F0502020204030204" pitchFamily="34" charset="0"/>
                        </a:rPr>
                        <a:t>English Transfer Level 1 Yr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57.2%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4969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98278694"/>
              </p:ext>
            </p:extLst>
          </p:nvPr>
        </p:nvGraphicFramePr>
        <p:xfrm>
          <a:off x="533402" y="3505200"/>
          <a:ext cx="3352800" cy="1724025"/>
        </p:xfrm>
        <a:graphic>
          <a:graphicData uri="http://schemas.openxmlformats.org/drawingml/2006/table">
            <a:tbl>
              <a:tblPr/>
              <a:tblGrid>
                <a:gridCol w="1800104">
                  <a:extLst>
                    <a:ext uri="{9D8B030D-6E8A-4147-A177-3AD203B41FA5}">
                      <a16:colId xmlns:a16="http://schemas.microsoft.com/office/drawing/2014/main" val="3810076779"/>
                    </a:ext>
                  </a:extLst>
                </a:gridCol>
                <a:gridCol w="776348">
                  <a:extLst>
                    <a:ext uri="{9D8B030D-6E8A-4147-A177-3AD203B41FA5}">
                      <a16:colId xmlns:a16="http://schemas.microsoft.com/office/drawing/2014/main" val="124776563"/>
                    </a:ext>
                  </a:extLst>
                </a:gridCol>
                <a:gridCol w="776348">
                  <a:extLst>
                    <a:ext uri="{9D8B030D-6E8A-4147-A177-3AD203B41FA5}">
                      <a16:colId xmlns:a16="http://schemas.microsoft.com/office/drawing/2014/main" val="262921785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384696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532326"/>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895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942418"/>
                  </a:ext>
                </a:extLst>
              </a:tr>
              <a:tr h="247650">
                <a:tc>
                  <a:txBody>
                    <a:bodyPr/>
                    <a:lstStyle/>
                    <a:p>
                      <a:pPr algn="ctr" fontAlgn="b"/>
                      <a:r>
                        <a:rPr lang="en-US" sz="1400" b="0" i="0" u="none" strike="noStrike">
                          <a:solidFill>
                            <a:srgbClr val="000000"/>
                          </a:solidFill>
                          <a:effectLst/>
                          <a:latin typeface="Calibri" panose="020F0502020204030204" pitchFamily="34" charset="0"/>
                        </a:rPr>
                        <a:t>2012-2013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952916"/>
                  </a:ext>
                </a:extLst>
              </a:tr>
              <a:tr h="247650">
                <a:tc>
                  <a:txBody>
                    <a:bodyPr/>
                    <a:lstStyle/>
                    <a:p>
                      <a:pPr algn="ctr" fontAlgn="b"/>
                      <a:r>
                        <a:rPr lang="en-US" sz="1400" b="0" i="0" u="none" strike="noStrike">
                          <a:solidFill>
                            <a:srgbClr val="000000"/>
                          </a:solidFill>
                          <a:effectLst/>
                          <a:latin typeface="Calibri" panose="020F0502020204030204" pitchFamily="34" charset="0"/>
                        </a:rPr>
                        <a:t>2013-2014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921004"/>
                  </a:ext>
                </a:extLst>
              </a:tr>
              <a:tr h="247650">
                <a:tc>
                  <a:txBody>
                    <a:bodyPr/>
                    <a:lstStyle/>
                    <a:p>
                      <a:pPr algn="ctr" fontAlgn="b"/>
                      <a:r>
                        <a:rPr lang="en-US" sz="1400" b="0" i="0" u="none" strike="noStrike">
                          <a:solidFill>
                            <a:srgbClr val="000000"/>
                          </a:solidFill>
                          <a:effectLst/>
                          <a:latin typeface="Calibri" panose="020F0502020204030204" pitchFamily="34" charset="0"/>
                        </a:rPr>
                        <a:t>2014-2015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055430"/>
                  </a:ext>
                </a:extLst>
              </a:tr>
              <a:tr h="247650">
                <a:tc>
                  <a:txBody>
                    <a:bodyPr/>
                    <a:lstStyle/>
                    <a:p>
                      <a:pPr algn="ctr" fontAlgn="ctr"/>
                      <a:r>
                        <a:rPr lang="en-US" sz="1400" b="0" i="0" u="none" strike="noStrike">
                          <a:solidFill>
                            <a:srgbClr val="000000"/>
                          </a:solidFill>
                          <a:effectLst/>
                          <a:latin typeface="Calibri" panose="020F0502020204030204" pitchFamily="34" charset="0"/>
                        </a:rPr>
                        <a:t>2015-2016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871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65708"/>
                  </a:ext>
                </a:extLst>
              </a:tr>
            </a:tbl>
          </a:graphicData>
        </a:graphic>
      </p:graphicFrame>
    </p:spTree>
    <p:extLst>
      <p:ext uri="{BB962C8B-B14F-4D97-AF65-F5344CB8AC3E}">
        <p14:creationId xmlns:p14="http://schemas.microsoft.com/office/powerpoint/2010/main" val="3445476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2" y="838200"/>
            <a:ext cx="7024744" cy="648736"/>
          </a:xfrm>
        </p:spPr>
        <p:txBody>
          <a:bodyPr>
            <a:normAutofit fontScale="90000"/>
          </a:bodyPr>
          <a:lstStyle/>
          <a:p>
            <a:r>
              <a:rPr lang="en-US" dirty="0" smtClean="0"/>
              <a:t>Math Transfer Level:  1 Year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9687854"/>
              </p:ext>
            </p:extLst>
          </p:nvPr>
        </p:nvGraphicFramePr>
        <p:xfrm>
          <a:off x="4267200" y="1487488"/>
          <a:ext cx="3962400" cy="4344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35291718"/>
              </p:ext>
            </p:extLst>
          </p:nvPr>
        </p:nvGraphicFramePr>
        <p:xfrm>
          <a:off x="533401" y="1905000"/>
          <a:ext cx="3428999" cy="723900"/>
        </p:xfrm>
        <a:graphic>
          <a:graphicData uri="http://schemas.openxmlformats.org/drawingml/2006/table">
            <a:tbl>
              <a:tblPr/>
              <a:tblGrid>
                <a:gridCol w="1841015">
                  <a:extLst>
                    <a:ext uri="{9D8B030D-6E8A-4147-A177-3AD203B41FA5}">
                      <a16:colId xmlns:a16="http://schemas.microsoft.com/office/drawing/2014/main" val="1784061961"/>
                    </a:ext>
                  </a:extLst>
                </a:gridCol>
                <a:gridCol w="793992">
                  <a:extLst>
                    <a:ext uri="{9D8B030D-6E8A-4147-A177-3AD203B41FA5}">
                      <a16:colId xmlns:a16="http://schemas.microsoft.com/office/drawing/2014/main" val="145013643"/>
                    </a:ext>
                  </a:extLst>
                </a:gridCol>
                <a:gridCol w="793992">
                  <a:extLst>
                    <a:ext uri="{9D8B030D-6E8A-4147-A177-3AD203B41FA5}">
                      <a16:colId xmlns:a16="http://schemas.microsoft.com/office/drawing/2014/main" val="110248828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2015-16 Cohort of First-time Students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758977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109713"/>
                  </a:ext>
                </a:extLst>
              </a:tr>
              <a:tr h="247650">
                <a:tc>
                  <a:txBody>
                    <a:bodyPr/>
                    <a:lstStyle/>
                    <a:p>
                      <a:pPr algn="l" fontAlgn="b"/>
                      <a:r>
                        <a:rPr lang="en-US" sz="1400" b="0" i="0" u="none" strike="noStrike">
                          <a:solidFill>
                            <a:srgbClr val="000000"/>
                          </a:solidFill>
                          <a:effectLst/>
                          <a:latin typeface="Calibri" panose="020F0502020204030204" pitchFamily="34" charset="0"/>
                        </a:rPr>
                        <a:t>Math Transfer Level 1 Yr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30.9%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84193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671088238"/>
              </p:ext>
            </p:extLst>
          </p:nvPr>
        </p:nvGraphicFramePr>
        <p:xfrm>
          <a:off x="533401" y="3046964"/>
          <a:ext cx="3428999" cy="1724025"/>
        </p:xfrm>
        <a:graphic>
          <a:graphicData uri="http://schemas.openxmlformats.org/drawingml/2006/table">
            <a:tbl>
              <a:tblPr/>
              <a:tblGrid>
                <a:gridCol w="1841015">
                  <a:extLst>
                    <a:ext uri="{9D8B030D-6E8A-4147-A177-3AD203B41FA5}">
                      <a16:colId xmlns:a16="http://schemas.microsoft.com/office/drawing/2014/main" val="1687109439"/>
                    </a:ext>
                  </a:extLst>
                </a:gridCol>
                <a:gridCol w="793992">
                  <a:extLst>
                    <a:ext uri="{9D8B030D-6E8A-4147-A177-3AD203B41FA5}">
                      <a16:colId xmlns:a16="http://schemas.microsoft.com/office/drawing/2014/main" val="2240300245"/>
                    </a:ext>
                  </a:extLst>
                </a:gridCol>
                <a:gridCol w="793992">
                  <a:extLst>
                    <a:ext uri="{9D8B030D-6E8A-4147-A177-3AD203B41FA5}">
                      <a16:colId xmlns:a16="http://schemas.microsoft.com/office/drawing/2014/main" val="1329437740"/>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288362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4204483"/>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895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0039153"/>
                  </a:ext>
                </a:extLst>
              </a:tr>
              <a:tr h="247650">
                <a:tc>
                  <a:txBody>
                    <a:bodyPr/>
                    <a:lstStyle/>
                    <a:p>
                      <a:pPr algn="ctr" fontAlgn="b"/>
                      <a:r>
                        <a:rPr lang="en-US" sz="1400" b="0" i="0" u="none" strike="noStrike">
                          <a:solidFill>
                            <a:srgbClr val="000000"/>
                          </a:solidFill>
                          <a:effectLst/>
                          <a:latin typeface="Calibri" panose="020F0502020204030204" pitchFamily="34" charset="0"/>
                        </a:rPr>
                        <a:t>2012-2013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850939"/>
                  </a:ext>
                </a:extLst>
              </a:tr>
              <a:tr h="247650">
                <a:tc>
                  <a:txBody>
                    <a:bodyPr/>
                    <a:lstStyle/>
                    <a:p>
                      <a:pPr algn="ctr" fontAlgn="b"/>
                      <a:r>
                        <a:rPr lang="en-US" sz="1400" b="0" i="0" u="none" strike="noStrike">
                          <a:solidFill>
                            <a:srgbClr val="000000"/>
                          </a:solidFill>
                          <a:effectLst/>
                          <a:latin typeface="Calibri" panose="020F0502020204030204" pitchFamily="34" charset="0"/>
                        </a:rPr>
                        <a:t>2013-2014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0738921"/>
                  </a:ext>
                </a:extLst>
              </a:tr>
              <a:tr h="247650">
                <a:tc>
                  <a:txBody>
                    <a:bodyPr/>
                    <a:lstStyle/>
                    <a:p>
                      <a:pPr algn="ctr" fontAlgn="b"/>
                      <a:r>
                        <a:rPr lang="en-US" sz="1400" b="0" i="0" u="none" strike="noStrike">
                          <a:solidFill>
                            <a:srgbClr val="000000"/>
                          </a:solidFill>
                          <a:effectLst/>
                          <a:latin typeface="Calibri" panose="020F0502020204030204" pitchFamily="34" charset="0"/>
                        </a:rPr>
                        <a:t>2014-2015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598820"/>
                  </a:ext>
                </a:extLst>
              </a:tr>
              <a:tr h="247650">
                <a:tc>
                  <a:txBody>
                    <a:bodyPr/>
                    <a:lstStyle/>
                    <a:p>
                      <a:pPr algn="ctr" fontAlgn="ctr"/>
                      <a:r>
                        <a:rPr lang="en-US" sz="1400" b="0" i="0" u="none" strike="noStrike">
                          <a:solidFill>
                            <a:srgbClr val="000000"/>
                          </a:solidFill>
                          <a:effectLst/>
                          <a:latin typeface="Calibri" panose="020F0502020204030204" pitchFamily="34" charset="0"/>
                        </a:rPr>
                        <a:t>2015-2016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871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180529"/>
                  </a:ext>
                </a:extLst>
              </a:tr>
            </a:tbl>
          </a:graphicData>
        </a:graphic>
      </p:graphicFrame>
    </p:spTree>
    <p:extLst>
      <p:ext uri="{BB962C8B-B14F-4D97-AF65-F5344CB8AC3E}">
        <p14:creationId xmlns:p14="http://schemas.microsoft.com/office/powerpoint/2010/main" val="2464576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496336"/>
          </a:xfrm>
        </p:spPr>
        <p:txBody>
          <a:bodyPr>
            <a:normAutofit fontScale="90000"/>
          </a:bodyPr>
          <a:lstStyle/>
          <a:p>
            <a:r>
              <a:rPr lang="en-US" dirty="0" smtClean="0"/>
              <a:t>Levels of Preparation</a:t>
            </a:r>
            <a:endParaRPr lang="en-US" dirty="0"/>
          </a:p>
        </p:txBody>
      </p:sp>
      <p:sp>
        <p:nvSpPr>
          <p:cNvPr id="3" name="Content Placeholder 2"/>
          <p:cNvSpPr>
            <a:spLocks noGrp="1"/>
          </p:cNvSpPr>
          <p:nvPr>
            <p:ph idx="1"/>
          </p:nvPr>
        </p:nvSpPr>
        <p:spPr>
          <a:xfrm>
            <a:off x="533400" y="1600200"/>
            <a:ext cx="8077200" cy="4232429"/>
          </a:xfrm>
        </p:spPr>
        <p:txBody>
          <a:bodyPr>
            <a:normAutofit/>
          </a:bodyPr>
          <a:lstStyle/>
          <a:p>
            <a:pPr>
              <a:buClr>
                <a:srgbClr val="4F81BD"/>
              </a:buClr>
            </a:pPr>
            <a:r>
              <a:rPr lang="en-US" dirty="0"/>
              <a:t>Overall:  Student attempted any level of Math or English in the first three </a:t>
            </a:r>
            <a:r>
              <a:rPr lang="en-US" dirty="0" smtClean="0"/>
              <a:t>years</a:t>
            </a:r>
          </a:p>
          <a:p>
            <a:pPr marL="68580" indent="0">
              <a:buClr>
                <a:srgbClr val="4F81BD"/>
              </a:buClr>
              <a:buNone/>
            </a:pPr>
            <a:endParaRPr lang="en-US" dirty="0"/>
          </a:p>
          <a:p>
            <a:pPr>
              <a:buClr>
                <a:srgbClr val="4F81BD"/>
              </a:buClr>
            </a:pPr>
            <a:r>
              <a:rPr lang="en-US" sz="2400" dirty="0" smtClean="0"/>
              <a:t>College Prepared:  Student’s lowest course attempted in Math and/or English was college level</a:t>
            </a:r>
          </a:p>
          <a:p>
            <a:pPr marL="68580" indent="0">
              <a:buClr>
                <a:srgbClr val="4F81BD"/>
              </a:buClr>
              <a:buNone/>
            </a:pPr>
            <a:endParaRPr lang="en-US" sz="2400" dirty="0" smtClean="0"/>
          </a:p>
          <a:p>
            <a:pPr>
              <a:buClr>
                <a:srgbClr val="4F81BD"/>
              </a:buClr>
            </a:pPr>
            <a:r>
              <a:rPr lang="en-US" dirty="0" smtClean="0"/>
              <a:t>Unprepared for College:  Student’s lowest course attempted in Math and/or English was remedial level</a:t>
            </a:r>
          </a:p>
        </p:txBody>
      </p:sp>
    </p:spTree>
    <p:extLst>
      <p:ext uri="{BB962C8B-B14F-4D97-AF65-F5344CB8AC3E}">
        <p14:creationId xmlns:p14="http://schemas.microsoft.com/office/powerpoint/2010/main" val="3042313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953536"/>
          </a:xfrm>
        </p:spPr>
        <p:txBody>
          <a:bodyPr>
            <a:noAutofit/>
          </a:bodyPr>
          <a:lstStyle/>
          <a:p>
            <a:r>
              <a:rPr lang="en-US" sz="2800" dirty="0" smtClean="0"/>
              <a:t>Completion Rate</a:t>
            </a:r>
            <a:endParaRPr lang="en-US" sz="2800" dirty="0"/>
          </a:p>
        </p:txBody>
      </p:sp>
      <p:sp>
        <p:nvSpPr>
          <p:cNvPr id="3" name="Content Placeholder 2"/>
          <p:cNvSpPr>
            <a:spLocks noGrp="1"/>
          </p:cNvSpPr>
          <p:nvPr>
            <p:ph idx="1"/>
          </p:nvPr>
        </p:nvSpPr>
        <p:spPr>
          <a:xfrm>
            <a:off x="533400" y="2362200"/>
            <a:ext cx="8077200" cy="3470429"/>
          </a:xfrm>
        </p:spPr>
        <p:txBody>
          <a:bodyPr>
            <a:normAutofit/>
          </a:bodyPr>
          <a:lstStyle/>
          <a:p>
            <a:pPr>
              <a:buClr>
                <a:srgbClr val="4F81BD"/>
              </a:buClr>
            </a:pPr>
            <a:r>
              <a:rPr lang="en-US" dirty="0" smtClean="0"/>
              <a:t>Completion Rate: Percentage of first-time degree and/or transfer-seeking students tracked for six years who completed a degree, certificate, or transfer-related outcome</a:t>
            </a:r>
          </a:p>
          <a:p>
            <a:pPr marL="68580" indent="0">
              <a:buClr>
                <a:srgbClr val="4F81BD"/>
              </a:buClr>
              <a:buNone/>
            </a:pPr>
            <a:endParaRPr lang="en-US" dirty="0" smtClean="0"/>
          </a:p>
        </p:txBody>
      </p:sp>
    </p:spTree>
    <p:extLst>
      <p:ext uri="{BB962C8B-B14F-4D97-AF65-F5344CB8AC3E}">
        <p14:creationId xmlns:p14="http://schemas.microsoft.com/office/powerpoint/2010/main" val="1325446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Completion: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676020963"/>
              </p:ext>
            </p:extLst>
          </p:nvPr>
        </p:nvGraphicFramePr>
        <p:xfrm>
          <a:off x="3962399" y="1370466"/>
          <a:ext cx="4267201" cy="4573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21243130"/>
              </p:ext>
            </p:extLst>
          </p:nvPr>
        </p:nvGraphicFramePr>
        <p:xfrm>
          <a:off x="645695" y="1840899"/>
          <a:ext cx="3088106" cy="1571625"/>
        </p:xfrm>
        <a:graphic>
          <a:graphicData uri="http://schemas.openxmlformats.org/drawingml/2006/table">
            <a:tbl>
              <a:tblPr/>
              <a:tblGrid>
                <a:gridCol w="1569092">
                  <a:extLst>
                    <a:ext uri="{9D8B030D-6E8A-4147-A177-3AD203B41FA5}">
                      <a16:colId xmlns:a16="http://schemas.microsoft.com/office/drawing/2014/main" val="3522637216"/>
                    </a:ext>
                  </a:extLst>
                </a:gridCol>
                <a:gridCol w="759507">
                  <a:extLst>
                    <a:ext uri="{9D8B030D-6E8A-4147-A177-3AD203B41FA5}">
                      <a16:colId xmlns:a16="http://schemas.microsoft.com/office/drawing/2014/main" val="3776497000"/>
                    </a:ext>
                  </a:extLst>
                </a:gridCol>
                <a:gridCol w="759507">
                  <a:extLst>
                    <a:ext uri="{9D8B030D-6E8A-4147-A177-3AD203B41FA5}">
                      <a16:colId xmlns:a16="http://schemas.microsoft.com/office/drawing/2014/main" val="4285335729"/>
                    </a:ext>
                  </a:extLst>
                </a:gridCol>
              </a:tblGrid>
              <a:tr h="238125">
                <a:tc gridSpan="3">
                  <a:txBody>
                    <a:bodyPr/>
                    <a:lstStyle/>
                    <a:p>
                      <a:pPr algn="ctr" fontAlgn="ctr"/>
                      <a:r>
                        <a:rPr lang="en-US" sz="1400" b="1" i="0" u="none" strike="noStrike">
                          <a:solidFill>
                            <a:srgbClr val="000000"/>
                          </a:solidFill>
                          <a:effectLst/>
                          <a:latin typeface="Calibri" panose="020F0502020204030204" pitchFamily="34" charset="0"/>
                        </a:rPr>
                        <a:t>Completion Rate:  2011-12 to 2016-17 Cohort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72402760"/>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519532"/>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5763486"/>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79.1%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602528"/>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4146327"/>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89269107"/>
              </p:ext>
            </p:extLst>
          </p:nvPr>
        </p:nvGraphicFramePr>
        <p:xfrm>
          <a:off x="645695" y="3692377"/>
          <a:ext cx="3088106" cy="1724025"/>
        </p:xfrm>
        <a:graphic>
          <a:graphicData uri="http://schemas.openxmlformats.org/drawingml/2006/table">
            <a:tbl>
              <a:tblPr/>
              <a:tblGrid>
                <a:gridCol w="1569092">
                  <a:extLst>
                    <a:ext uri="{9D8B030D-6E8A-4147-A177-3AD203B41FA5}">
                      <a16:colId xmlns:a16="http://schemas.microsoft.com/office/drawing/2014/main" val="3372585926"/>
                    </a:ext>
                  </a:extLst>
                </a:gridCol>
                <a:gridCol w="759507">
                  <a:extLst>
                    <a:ext uri="{9D8B030D-6E8A-4147-A177-3AD203B41FA5}">
                      <a16:colId xmlns:a16="http://schemas.microsoft.com/office/drawing/2014/main" val="3388372001"/>
                    </a:ext>
                  </a:extLst>
                </a:gridCol>
                <a:gridCol w="759507">
                  <a:extLst>
                    <a:ext uri="{9D8B030D-6E8A-4147-A177-3AD203B41FA5}">
                      <a16:colId xmlns:a16="http://schemas.microsoft.com/office/drawing/2014/main" val="1434558223"/>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4412539"/>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068531"/>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9362008"/>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689020"/>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2053266"/>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12772"/>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678859"/>
                  </a:ext>
                </a:extLst>
              </a:tr>
            </a:tbl>
          </a:graphicData>
        </a:graphic>
      </p:graphicFrame>
    </p:spTree>
    <p:extLst>
      <p:ext uri="{BB962C8B-B14F-4D97-AF65-F5344CB8AC3E}">
        <p14:creationId xmlns:p14="http://schemas.microsoft.com/office/powerpoint/2010/main" val="5065819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Completion: Peer Group</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55980127"/>
              </p:ext>
            </p:extLst>
          </p:nvPr>
        </p:nvGraphicFramePr>
        <p:xfrm>
          <a:off x="3200400" y="1905000"/>
          <a:ext cx="2501900" cy="3209925"/>
        </p:xfrm>
        <a:graphic>
          <a:graphicData uri="http://schemas.openxmlformats.org/drawingml/2006/table">
            <a:tbl>
              <a:tblPr/>
              <a:tblGrid>
                <a:gridCol w="1893073">
                  <a:extLst>
                    <a:ext uri="{9D8B030D-6E8A-4147-A177-3AD203B41FA5}">
                      <a16:colId xmlns:a16="http://schemas.microsoft.com/office/drawing/2014/main" val="2016977873"/>
                    </a:ext>
                  </a:extLst>
                </a:gridCol>
                <a:gridCol w="608827">
                  <a:extLst>
                    <a:ext uri="{9D8B030D-6E8A-4147-A177-3AD203B41FA5}">
                      <a16:colId xmlns:a16="http://schemas.microsoft.com/office/drawing/2014/main" val="2222110427"/>
                    </a:ext>
                  </a:extLst>
                </a:gridCol>
              </a:tblGrid>
              <a:tr h="266700">
                <a:tc>
                  <a:txBody>
                    <a:bodyPr/>
                    <a:lstStyle/>
                    <a:p>
                      <a:pPr algn="l" fontAlgn="b"/>
                      <a:r>
                        <a:rPr lang="en-US" sz="1600" b="0" i="0" u="none" strike="noStrike">
                          <a:solidFill>
                            <a:srgbClr val="000000"/>
                          </a:solidFill>
                          <a:effectLst/>
                          <a:latin typeface="Calibri" panose="020F0502020204030204" pitchFamily="34" charset="0"/>
                        </a:rPr>
                        <a:t>Berkeley 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0231156"/>
                  </a:ext>
                </a:extLst>
              </a:tr>
              <a:tr h="266700">
                <a:tc>
                  <a:txBody>
                    <a:bodyPr/>
                    <a:lstStyle/>
                    <a:p>
                      <a:pPr algn="l" fontAlgn="b"/>
                      <a:r>
                        <a:rPr lang="en-US" sz="1600" b="0" i="0" u="none" strike="noStrike">
                          <a:solidFill>
                            <a:srgbClr val="000000"/>
                          </a:solidFill>
                          <a:effectLst/>
                          <a:latin typeface="Calibri" panose="020F0502020204030204" pitchFamily="34" charset="0"/>
                        </a:rPr>
                        <a:t>Canada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52.8%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841933"/>
                  </a:ext>
                </a:extLst>
              </a:tr>
              <a:tr h="266700">
                <a:tc>
                  <a:txBody>
                    <a:bodyPr/>
                    <a:lstStyle/>
                    <a:p>
                      <a:pPr algn="l" fontAlgn="b"/>
                      <a:r>
                        <a:rPr lang="en-US" sz="1600" b="0" i="0" u="none" strike="noStrike">
                          <a:solidFill>
                            <a:srgbClr val="000000"/>
                          </a:solidFill>
                          <a:effectLst/>
                          <a:latin typeface="Calibri" panose="020F0502020204030204" pitchFamily="34" charset="0"/>
                        </a:rPr>
                        <a:t>Foothill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538559"/>
                  </a:ext>
                </a:extLst>
              </a:tr>
              <a:tr h="266700">
                <a:tc>
                  <a:txBody>
                    <a:bodyPr/>
                    <a:lstStyle/>
                    <a:p>
                      <a:pPr algn="l" fontAlgn="b"/>
                      <a:r>
                        <a:rPr lang="en-US" sz="1600" b="0" i="0" u="none" strike="noStrike">
                          <a:solidFill>
                            <a:srgbClr val="000000"/>
                          </a:solidFill>
                          <a:effectLst/>
                          <a:latin typeface="Calibri" panose="020F0502020204030204" pitchFamily="34" charset="0"/>
                        </a:rPr>
                        <a:t>Irvine Valley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5606165"/>
                  </a:ext>
                </a:extLst>
              </a:tr>
              <a:tr h="266700">
                <a:tc>
                  <a:txBody>
                    <a:bodyPr/>
                    <a:lstStyle/>
                    <a:p>
                      <a:pPr algn="l" fontAlgn="b"/>
                      <a:r>
                        <a:rPr lang="en-US" sz="1600" b="0" i="0" u="none" strike="noStrike">
                          <a:solidFill>
                            <a:srgbClr val="000000"/>
                          </a:solidFill>
                          <a:effectLst/>
                          <a:latin typeface="Calibri" panose="020F0502020204030204" pitchFamily="34" charset="0"/>
                        </a:rPr>
                        <a:t>Marin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5054279"/>
                  </a:ext>
                </a:extLst>
              </a:tr>
              <a:tr h="266700">
                <a:tc>
                  <a:txBody>
                    <a:bodyPr/>
                    <a:lstStyle/>
                    <a:p>
                      <a:pPr algn="l" fontAlgn="b"/>
                      <a:r>
                        <a:rPr lang="en-US" sz="1600" b="1" i="0" u="none" strike="noStrike">
                          <a:solidFill>
                            <a:srgbClr val="000000"/>
                          </a:solidFill>
                          <a:effectLst/>
                          <a:latin typeface="Calibri" panose="020F0502020204030204" pitchFamily="34" charset="0"/>
                        </a:rPr>
                        <a:t>Mission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810033"/>
                  </a:ext>
                </a:extLst>
              </a:tr>
              <a:tr h="266700">
                <a:tc>
                  <a:txBody>
                    <a:bodyPr/>
                    <a:lstStyle/>
                    <a:p>
                      <a:pPr algn="l" fontAlgn="b"/>
                      <a:r>
                        <a:rPr lang="en-US" sz="1600" b="0" i="0" u="none" strike="noStrike">
                          <a:solidFill>
                            <a:srgbClr val="000000"/>
                          </a:solidFill>
                          <a:effectLst/>
                          <a:latin typeface="Calibri" panose="020F0502020204030204" pitchFamily="34" charset="0"/>
                        </a:rPr>
                        <a:t>Saddleback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58.2%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188193"/>
                  </a:ext>
                </a:extLst>
              </a:tr>
              <a:tr h="266700">
                <a:tc>
                  <a:txBody>
                    <a:bodyPr/>
                    <a:lstStyle/>
                    <a:p>
                      <a:pPr algn="l" fontAlgn="b"/>
                      <a:r>
                        <a:rPr lang="en-US" sz="1600" b="0" i="0" u="none" strike="noStrike">
                          <a:solidFill>
                            <a:srgbClr val="000000"/>
                          </a:solidFill>
                          <a:effectLst/>
                          <a:latin typeface="Calibri" panose="020F0502020204030204" pitchFamily="34" charset="0"/>
                        </a:rPr>
                        <a:t>San Diego Miramar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8339645"/>
                  </a:ext>
                </a:extLst>
              </a:tr>
              <a:tr h="266700">
                <a:tc>
                  <a:txBody>
                    <a:bodyPr/>
                    <a:lstStyle/>
                    <a:p>
                      <a:pPr algn="l" fontAlgn="b"/>
                      <a:r>
                        <a:rPr lang="en-US" sz="1600" b="0" i="0" u="none" strike="noStrike">
                          <a:solidFill>
                            <a:srgbClr val="000000"/>
                          </a:solidFill>
                          <a:effectLst/>
                          <a:latin typeface="Calibri" panose="020F0502020204030204" pitchFamily="34" charset="0"/>
                        </a:rPr>
                        <a:t>San Francisco 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693628"/>
                  </a:ext>
                </a:extLst>
              </a:tr>
              <a:tr h="266700">
                <a:tc>
                  <a:txBody>
                    <a:bodyPr/>
                    <a:lstStyle/>
                    <a:p>
                      <a:pPr algn="l" fontAlgn="b"/>
                      <a:r>
                        <a:rPr lang="en-US" sz="1600" b="0" i="0" u="none" strike="noStrike">
                          <a:solidFill>
                            <a:srgbClr val="000000"/>
                          </a:solidFill>
                          <a:effectLst/>
                          <a:latin typeface="Calibri" panose="020F0502020204030204" pitchFamily="34" charset="0"/>
                        </a:rPr>
                        <a:t>San Mateo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2354065"/>
                  </a:ext>
                </a:extLst>
              </a:tr>
              <a:tr h="266700">
                <a:tc>
                  <a:txBody>
                    <a:bodyPr/>
                    <a:lstStyle/>
                    <a:p>
                      <a:pPr algn="l" fontAlgn="b"/>
                      <a:r>
                        <a:rPr lang="en-US" sz="1600" b="1" i="0" u="none" strike="noStrike">
                          <a:solidFill>
                            <a:srgbClr val="000000"/>
                          </a:solidFill>
                          <a:effectLst/>
                          <a:latin typeface="Calibri" panose="020F0502020204030204" pitchFamily="34" charset="0"/>
                        </a:rPr>
                        <a:t>West Valley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1" i="0" u="none" strike="noStrike" dirty="0">
                          <a:solidFill>
                            <a:srgbClr val="000000"/>
                          </a:solidFill>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698950"/>
                  </a:ext>
                </a:extLst>
              </a:tr>
              <a:tr h="276225">
                <a:tc>
                  <a:txBody>
                    <a:bodyPr/>
                    <a:lstStyle/>
                    <a:p>
                      <a:pPr algn="l" fontAlgn="b"/>
                      <a:r>
                        <a:rPr lang="en-US" sz="1600" b="0" i="0" u="none" strike="noStrike">
                          <a:solidFill>
                            <a:srgbClr val="000000"/>
                          </a:solidFill>
                          <a:effectLst/>
                          <a:latin typeface="Calibri" panose="020F0502020204030204" pitchFamily="34" charset="0"/>
                        </a:rPr>
                        <a:t>Average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8036119"/>
                  </a:ext>
                </a:extLst>
              </a:tr>
            </a:tbl>
          </a:graphicData>
        </a:graphic>
      </p:graphicFrame>
    </p:spTree>
    <p:extLst>
      <p:ext uri="{BB962C8B-B14F-4D97-AF65-F5344CB8AC3E}">
        <p14:creationId xmlns:p14="http://schemas.microsoft.com/office/powerpoint/2010/main" val="4004093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524000"/>
          </a:xfrm>
        </p:spPr>
        <p:txBody>
          <a:bodyPr>
            <a:normAutofit/>
          </a:bodyPr>
          <a:lstStyle/>
          <a:p>
            <a:r>
              <a:rPr lang="en-US" sz="3600" dirty="0" smtClean="0"/>
              <a:t>Completion: Peer Group Data</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3800529857"/>
              </p:ext>
            </p:extLst>
          </p:nvPr>
        </p:nvGraphicFramePr>
        <p:xfrm>
          <a:off x="1676399" y="2038350"/>
          <a:ext cx="5397501" cy="1257300"/>
        </p:xfrm>
        <a:graphic>
          <a:graphicData uri="http://schemas.openxmlformats.org/drawingml/2006/table">
            <a:tbl>
              <a:tblPr/>
              <a:tblGrid>
                <a:gridCol w="1894361">
                  <a:extLst>
                    <a:ext uri="{9D8B030D-6E8A-4147-A177-3AD203B41FA5}">
                      <a16:colId xmlns:a16="http://schemas.microsoft.com/office/drawing/2014/main" val="1202188690"/>
                    </a:ext>
                  </a:extLst>
                </a:gridCol>
                <a:gridCol w="875785">
                  <a:extLst>
                    <a:ext uri="{9D8B030D-6E8A-4147-A177-3AD203B41FA5}">
                      <a16:colId xmlns:a16="http://schemas.microsoft.com/office/drawing/2014/main" val="3359708783"/>
                    </a:ext>
                  </a:extLst>
                </a:gridCol>
                <a:gridCol w="875785">
                  <a:extLst>
                    <a:ext uri="{9D8B030D-6E8A-4147-A177-3AD203B41FA5}">
                      <a16:colId xmlns:a16="http://schemas.microsoft.com/office/drawing/2014/main" val="3091270572"/>
                    </a:ext>
                  </a:extLst>
                </a:gridCol>
                <a:gridCol w="875785">
                  <a:extLst>
                    <a:ext uri="{9D8B030D-6E8A-4147-A177-3AD203B41FA5}">
                      <a16:colId xmlns:a16="http://schemas.microsoft.com/office/drawing/2014/main" val="4232353081"/>
                    </a:ext>
                  </a:extLst>
                </a:gridCol>
                <a:gridCol w="875785">
                  <a:extLst>
                    <a:ext uri="{9D8B030D-6E8A-4147-A177-3AD203B41FA5}">
                      <a16:colId xmlns:a16="http://schemas.microsoft.com/office/drawing/2014/main" val="3923472420"/>
                    </a:ext>
                  </a:extLst>
                </a:gridCol>
              </a:tblGrid>
              <a:tr h="533400">
                <a:tc rowSpan="2">
                  <a:txBody>
                    <a:bodyPr/>
                    <a:lstStyle/>
                    <a:p>
                      <a:pPr algn="ctr" rtl="0" fontAlgn="ctr"/>
                      <a:r>
                        <a:rPr lang="en-US" sz="1400" b="1" i="0" u="none" strike="noStrike">
                          <a:solidFill>
                            <a:srgbClr val="000000"/>
                          </a:solidFill>
                          <a:effectLst/>
                          <a:latin typeface="Calibri" panose="020F0502020204030204" pitchFamily="34" charset="0"/>
                        </a:rPr>
                        <a:t>2011-2012 Cohort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b"/>
                      <a:r>
                        <a:rPr lang="en-US" sz="1400" b="1" i="0" u="none" strike="noStrike">
                          <a:solidFill>
                            <a:srgbClr val="000000"/>
                          </a:solidFill>
                          <a:effectLst/>
                          <a:latin typeface="Calibri" panose="020F0502020204030204" pitchFamily="34" charset="0"/>
                        </a:rPr>
                        <a:t>Mission College Completion Peer Group Comparison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4030384"/>
                  </a:ext>
                </a:extLst>
              </a:tr>
              <a:tr h="476250">
                <a:tc vMerge="1">
                  <a:txBody>
                    <a:bodyPr/>
                    <a:lstStyle/>
                    <a:p>
                      <a:endParaRPr lang="en-US"/>
                    </a:p>
                  </a:txBody>
                  <a:tcPr/>
                </a:tc>
                <a:tc>
                  <a:txBody>
                    <a:bodyPr/>
                    <a:lstStyle/>
                    <a:p>
                      <a:pPr algn="ctr" rtl="0" fontAlgn="b"/>
                      <a:r>
                        <a:rPr lang="en-US" sz="1400" b="1" i="0" u="none" strike="noStrike">
                          <a:solidFill>
                            <a:srgbClr val="000000"/>
                          </a:solidFill>
                          <a:effectLst/>
                          <a:latin typeface="Calibri" panose="020F0502020204030204" pitchFamily="34" charset="0"/>
                        </a:rPr>
                        <a:t>Mission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Avg</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80343"/>
                  </a:ext>
                </a:extLst>
              </a:tr>
              <a:tr h="247650">
                <a:tc>
                  <a:txBody>
                    <a:bodyPr/>
                    <a:lstStyle/>
                    <a:p>
                      <a:pPr algn="l" rtl="0" fontAlgn="b"/>
                      <a:r>
                        <a:rPr lang="en-US" sz="1400" b="1" i="0" u="none" strike="noStrike">
                          <a:solidFill>
                            <a:srgbClr val="000000"/>
                          </a:solidFill>
                          <a:effectLst/>
                          <a:latin typeface="Calibri" panose="020F0502020204030204" pitchFamily="34" charset="0"/>
                        </a:rPr>
                        <a:t>Completion Rate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631126"/>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983239215"/>
              </p:ext>
            </p:extLst>
          </p:nvPr>
        </p:nvGraphicFramePr>
        <p:xfrm>
          <a:off x="1676400" y="3581400"/>
          <a:ext cx="5397501" cy="1295400"/>
        </p:xfrm>
        <a:graphic>
          <a:graphicData uri="http://schemas.openxmlformats.org/drawingml/2006/table">
            <a:tbl>
              <a:tblPr/>
              <a:tblGrid>
                <a:gridCol w="1904999">
                  <a:extLst>
                    <a:ext uri="{9D8B030D-6E8A-4147-A177-3AD203B41FA5}">
                      <a16:colId xmlns:a16="http://schemas.microsoft.com/office/drawing/2014/main" val="795841822"/>
                    </a:ext>
                  </a:extLst>
                </a:gridCol>
                <a:gridCol w="914400">
                  <a:extLst>
                    <a:ext uri="{9D8B030D-6E8A-4147-A177-3AD203B41FA5}">
                      <a16:colId xmlns:a16="http://schemas.microsoft.com/office/drawing/2014/main" val="1568447107"/>
                    </a:ext>
                  </a:extLst>
                </a:gridCol>
                <a:gridCol w="838200">
                  <a:extLst>
                    <a:ext uri="{9D8B030D-6E8A-4147-A177-3AD203B41FA5}">
                      <a16:colId xmlns:a16="http://schemas.microsoft.com/office/drawing/2014/main" val="4174722826"/>
                    </a:ext>
                  </a:extLst>
                </a:gridCol>
                <a:gridCol w="838200">
                  <a:extLst>
                    <a:ext uri="{9D8B030D-6E8A-4147-A177-3AD203B41FA5}">
                      <a16:colId xmlns:a16="http://schemas.microsoft.com/office/drawing/2014/main" val="1097544696"/>
                    </a:ext>
                  </a:extLst>
                </a:gridCol>
                <a:gridCol w="901702">
                  <a:extLst>
                    <a:ext uri="{9D8B030D-6E8A-4147-A177-3AD203B41FA5}">
                      <a16:colId xmlns:a16="http://schemas.microsoft.com/office/drawing/2014/main" val="837230586"/>
                    </a:ext>
                  </a:extLst>
                </a:gridCol>
              </a:tblGrid>
              <a:tr h="514350">
                <a:tc rowSpan="2">
                  <a:txBody>
                    <a:bodyPr/>
                    <a:lstStyle/>
                    <a:p>
                      <a:pPr algn="ctr" rtl="0" fontAlgn="ctr"/>
                      <a:r>
                        <a:rPr lang="en-US" sz="1400" b="1" i="0" u="none" strike="noStrike">
                          <a:solidFill>
                            <a:srgbClr val="000000"/>
                          </a:solidFill>
                          <a:effectLst/>
                          <a:latin typeface="Calibri" panose="020F0502020204030204" pitchFamily="34" charset="0"/>
                        </a:rPr>
                        <a:t>2011-2012 Cohort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b"/>
                      <a:r>
                        <a:rPr lang="en-US" sz="1400" b="1" i="0" u="none" strike="noStrike">
                          <a:solidFill>
                            <a:srgbClr val="000000"/>
                          </a:solidFill>
                          <a:effectLst/>
                          <a:latin typeface="Calibri" panose="020F0502020204030204" pitchFamily="34" charset="0"/>
                        </a:rPr>
                        <a:t>West Valley College Completion Peer Group  Comparison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4836525"/>
                  </a:ext>
                </a:extLst>
              </a:tr>
              <a:tr h="476250">
                <a:tc vMerge="1">
                  <a:txBody>
                    <a:bodyPr/>
                    <a:lstStyle/>
                    <a:p>
                      <a:endParaRPr lang="en-US"/>
                    </a:p>
                  </a:txBody>
                  <a:tcPr/>
                </a:tc>
                <a:tc>
                  <a:txBody>
                    <a:bodyPr/>
                    <a:lstStyle/>
                    <a:p>
                      <a:pPr algn="ctr" rtl="0"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latin typeface="Calibri" panose="020F0502020204030204" pitchFamily="34" charset="0"/>
                        </a:rPr>
                        <a:t>Peer Avg</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000227"/>
                  </a:ext>
                </a:extLst>
              </a:tr>
              <a:tr h="304800">
                <a:tc>
                  <a:txBody>
                    <a:bodyPr/>
                    <a:lstStyle/>
                    <a:p>
                      <a:pPr algn="l" rtl="0" fontAlgn="b"/>
                      <a:r>
                        <a:rPr lang="en-US" sz="1400" b="1" i="0" u="none" strike="noStrike">
                          <a:solidFill>
                            <a:srgbClr val="000000"/>
                          </a:solidFill>
                          <a:effectLst/>
                          <a:latin typeface="Calibri" panose="020F0502020204030204" pitchFamily="34" charset="0"/>
                        </a:rPr>
                        <a:t>Completion Rate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smtClean="0">
                          <a:solidFill>
                            <a:srgbClr val="000000"/>
                          </a:solidFill>
                          <a:effectLst/>
                          <a:latin typeface="Calibri" panose="020F0502020204030204" pitchFamily="34" charset="0"/>
                        </a:rPr>
                        <a:t>60.9%</a:t>
                      </a:r>
                      <a:endParaRPr lang="en-US" sz="14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1982370"/>
                  </a:ext>
                </a:extLst>
              </a:tr>
            </a:tbl>
          </a:graphicData>
        </a:graphic>
      </p:graphicFrame>
    </p:spTree>
    <p:extLst>
      <p:ext uri="{BB962C8B-B14F-4D97-AF65-F5344CB8AC3E}">
        <p14:creationId xmlns:p14="http://schemas.microsoft.com/office/powerpoint/2010/main" val="16413562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Persistence</a:t>
            </a:r>
            <a:endParaRPr lang="en-US" dirty="0"/>
          </a:p>
        </p:txBody>
      </p:sp>
      <p:sp>
        <p:nvSpPr>
          <p:cNvPr id="3" name="Content Placeholder 2"/>
          <p:cNvSpPr>
            <a:spLocks noGrp="1"/>
          </p:cNvSpPr>
          <p:nvPr>
            <p:ph idx="1"/>
          </p:nvPr>
        </p:nvSpPr>
        <p:spPr/>
        <p:txBody>
          <a:bodyPr>
            <a:normAutofit lnSpcReduction="10000"/>
          </a:bodyPr>
          <a:lstStyle/>
          <a:p>
            <a:pPr>
              <a:buClr>
                <a:srgbClr val="4F81BD"/>
              </a:buClr>
            </a:pPr>
            <a:r>
              <a:rPr lang="en-US" sz="2800" dirty="0" smtClean="0"/>
              <a:t>Persistence:  Percentage of </a:t>
            </a:r>
            <a:r>
              <a:rPr lang="en-US" sz="2800" dirty="0" smtClean="0"/>
              <a:t>degree- </a:t>
            </a:r>
            <a:r>
              <a:rPr lang="en-US" sz="2800" dirty="0" smtClean="0"/>
              <a:t>and/or transfer-seeking students tracked for six years who attempted any level of Math or English in the first three years and enrolled in the first three consecutive primary terms anywhere in the CCC system</a:t>
            </a:r>
          </a:p>
          <a:p>
            <a:pPr marL="68580" indent="0">
              <a:buClr>
                <a:srgbClr val="4F81BD"/>
              </a:buClr>
              <a:buNone/>
            </a:pPr>
            <a:r>
              <a:rPr lang="en-US" dirty="0" smtClean="0"/>
              <a:t>	</a:t>
            </a:r>
            <a:endParaRPr lang="en-US" dirty="0"/>
          </a:p>
        </p:txBody>
      </p:sp>
    </p:spTree>
    <p:extLst>
      <p:ext uri="{BB962C8B-B14F-4D97-AF65-F5344CB8AC3E}">
        <p14:creationId xmlns:p14="http://schemas.microsoft.com/office/powerpoint/2010/main" val="1071922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Persistence: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284404723"/>
              </p:ext>
            </p:extLst>
          </p:nvPr>
        </p:nvGraphicFramePr>
        <p:xfrm>
          <a:off x="3886200" y="1447800"/>
          <a:ext cx="4511902" cy="4648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706918017"/>
              </p:ext>
            </p:extLst>
          </p:nvPr>
        </p:nvGraphicFramePr>
        <p:xfrm>
          <a:off x="645695" y="1905000"/>
          <a:ext cx="3088106" cy="1373505"/>
        </p:xfrm>
        <a:graphic>
          <a:graphicData uri="http://schemas.openxmlformats.org/drawingml/2006/table">
            <a:tbl>
              <a:tblPr/>
              <a:tblGrid>
                <a:gridCol w="1569092">
                  <a:extLst>
                    <a:ext uri="{9D8B030D-6E8A-4147-A177-3AD203B41FA5}">
                      <a16:colId xmlns:a16="http://schemas.microsoft.com/office/drawing/2014/main" val="841065996"/>
                    </a:ext>
                  </a:extLst>
                </a:gridCol>
                <a:gridCol w="759507">
                  <a:extLst>
                    <a:ext uri="{9D8B030D-6E8A-4147-A177-3AD203B41FA5}">
                      <a16:colId xmlns:a16="http://schemas.microsoft.com/office/drawing/2014/main" val="1419591310"/>
                    </a:ext>
                  </a:extLst>
                </a:gridCol>
                <a:gridCol w="759507">
                  <a:extLst>
                    <a:ext uri="{9D8B030D-6E8A-4147-A177-3AD203B41FA5}">
                      <a16:colId xmlns:a16="http://schemas.microsoft.com/office/drawing/2014/main" val="3251919482"/>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Persistence:  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52561782"/>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949474"/>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5381748"/>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82.2%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3260279"/>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76.2%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81.3%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66644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31953580"/>
              </p:ext>
            </p:extLst>
          </p:nvPr>
        </p:nvGraphicFramePr>
        <p:xfrm>
          <a:off x="640167" y="3657600"/>
          <a:ext cx="3093635" cy="1724025"/>
        </p:xfrm>
        <a:graphic>
          <a:graphicData uri="http://schemas.openxmlformats.org/drawingml/2006/table">
            <a:tbl>
              <a:tblPr/>
              <a:tblGrid>
                <a:gridCol w="1571901">
                  <a:extLst>
                    <a:ext uri="{9D8B030D-6E8A-4147-A177-3AD203B41FA5}">
                      <a16:colId xmlns:a16="http://schemas.microsoft.com/office/drawing/2014/main" val="3382848569"/>
                    </a:ext>
                  </a:extLst>
                </a:gridCol>
                <a:gridCol w="760867">
                  <a:extLst>
                    <a:ext uri="{9D8B030D-6E8A-4147-A177-3AD203B41FA5}">
                      <a16:colId xmlns:a16="http://schemas.microsoft.com/office/drawing/2014/main" val="687663795"/>
                    </a:ext>
                  </a:extLst>
                </a:gridCol>
                <a:gridCol w="760867">
                  <a:extLst>
                    <a:ext uri="{9D8B030D-6E8A-4147-A177-3AD203B41FA5}">
                      <a16:colId xmlns:a16="http://schemas.microsoft.com/office/drawing/2014/main" val="1379707214"/>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6120973"/>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941152"/>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814928"/>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546313"/>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3867504"/>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707994"/>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42257"/>
                  </a:ext>
                </a:extLst>
              </a:tr>
            </a:tbl>
          </a:graphicData>
        </a:graphic>
      </p:graphicFrame>
    </p:spTree>
    <p:extLst>
      <p:ext uri="{BB962C8B-B14F-4D97-AF65-F5344CB8AC3E}">
        <p14:creationId xmlns:p14="http://schemas.microsoft.com/office/powerpoint/2010/main" val="4286927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30 Units</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30 </a:t>
            </a:r>
            <a:r>
              <a:rPr lang="en-US" sz="2800" dirty="0"/>
              <a:t>Units: Percentage of </a:t>
            </a:r>
            <a:r>
              <a:rPr lang="en-US" sz="2800" dirty="0" smtClean="0"/>
              <a:t>first-time students with a minimum of 6 units who attempted any level of Math or English and who earned </a:t>
            </a:r>
            <a:r>
              <a:rPr lang="en-US" sz="2800" dirty="0"/>
              <a:t>at least 30 </a:t>
            </a:r>
            <a:r>
              <a:rPr lang="en-US" sz="2800" dirty="0" smtClean="0"/>
              <a:t>units within 6 years. </a:t>
            </a:r>
          </a:p>
          <a:p>
            <a:pPr marL="68580" indent="0">
              <a:buClr>
                <a:srgbClr val="4F81BD"/>
              </a:buClr>
              <a:buNone/>
            </a:pPr>
            <a:endParaRPr lang="en-US" sz="2800" dirty="0" smtClean="0"/>
          </a:p>
          <a:p>
            <a:pPr marL="365760" lvl="1" indent="0">
              <a:buClr>
                <a:srgbClr val="4F81BD"/>
              </a:buClr>
              <a:buNone/>
            </a:pPr>
            <a:endParaRPr lang="en-US" dirty="0"/>
          </a:p>
        </p:txBody>
      </p:sp>
    </p:spTree>
    <p:extLst>
      <p:ext uri="{BB962C8B-B14F-4D97-AF65-F5344CB8AC3E}">
        <p14:creationId xmlns:p14="http://schemas.microsoft.com/office/powerpoint/2010/main" val="24531447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a:bodyPr>
          <a:lstStyle/>
          <a:p>
            <a:r>
              <a:rPr lang="en-US" dirty="0" smtClean="0"/>
              <a:t>30 Units: Overall</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788210331"/>
              </p:ext>
            </p:extLst>
          </p:nvPr>
        </p:nvGraphicFramePr>
        <p:xfrm>
          <a:off x="4343401" y="1370466"/>
          <a:ext cx="4038600" cy="48017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112507818"/>
              </p:ext>
            </p:extLst>
          </p:nvPr>
        </p:nvGraphicFramePr>
        <p:xfrm>
          <a:off x="640167" y="1828800"/>
          <a:ext cx="3517900" cy="1200150"/>
        </p:xfrm>
        <a:graphic>
          <a:graphicData uri="http://schemas.openxmlformats.org/drawingml/2006/table">
            <a:tbl>
              <a:tblPr/>
              <a:tblGrid>
                <a:gridCol w="1787474">
                  <a:extLst>
                    <a:ext uri="{9D8B030D-6E8A-4147-A177-3AD203B41FA5}">
                      <a16:colId xmlns:a16="http://schemas.microsoft.com/office/drawing/2014/main" val="1074711862"/>
                    </a:ext>
                  </a:extLst>
                </a:gridCol>
                <a:gridCol w="865213">
                  <a:extLst>
                    <a:ext uri="{9D8B030D-6E8A-4147-A177-3AD203B41FA5}">
                      <a16:colId xmlns:a16="http://schemas.microsoft.com/office/drawing/2014/main" val="2140136857"/>
                    </a:ext>
                  </a:extLst>
                </a:gridCol>
                <a:gridCol w="865213">
                  <a:extLst>
                    <a:ext uri="{9D8B030D-6E8A-4147-A177-3AD203B41FA5}">
                      <a16:colId xmlns:a16="http://schemas.microsoft.com/office/drawing/2014/main" val="3336560174"/>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30 Units:  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4298880"/>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842992"/>
                  </a:ext>
                </a:extLst>
              </a:tr>
              <a:tr h="238125">
                <a:tc>
                  <a:txBody>
                    <a:bodyPr/>
                    <a:lstStyle/>
                    <a:p>
                      <a:pPr algn="l" fontAlgn="b"/>
                      <a:r>
                        <a:rPr lang="en-US" sz="1400" b="0" i="0" u="none" strike="noStrike">
                          <a:solidFill>
                            <a:srgbClr val="000000"/>
                          </a:solidFill>
                          <a:effectLst/>
                          <a:latin typeface="Calibri" panose="020F0502020204030204" pitchFamily="34" charset="0"/>
                        </a:rPr>
                        <a:t>Overall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74.1%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5798214"/>
                  </a:ext>
                </a:extLst>
              </a:tr>
              <a:tr h="238125">
                <a:tc>
                  <a:txBody>
                    <a:bodyPr/>
                    <a:lstStyle/>
                    <a:p>
                      <a:pPr algn="l" fontAlgn="b"/>
                      <a:r>
                        <a:rPr lang="en-US" sz="1400" b="0" i="0" u="none" strike="noStrike">
                          <a:solidFill>
                            <a:srgbClr val="000000"/>
                          </a:solidFill>
                          <a:effectLst/>
                          <a:latin typeface="Calibri" panose="020F0502020204030204" pitchFamily="34" charset="0"/>
                        </a:rPr>
                        <a:t>College Prepared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5908018"/>
                  </a:ext>
                </a:extLst>
              </a:tr>
              <a:tr h="247650">
                <a:tc>
                  <a:txBody>
                    <a:bodyPr/>
                    <a:lstStyle/>
                    <a:p>
                      <a:pPr algn="l" fontAlgn="b"/>
                      <a:r>
                        <a:rPr lang="en-US" sz="1350" b="0" i="0" u="none" strike="noStrike">
                          <a:solidFill>
                            <a:srgbClr val="000000"/>
                          </a:solidFill>
                          <a:effectLst/>
                          <a:latin typeface="Calibri" panose="020F0502020204030204" pitchFamily="34" charset="0"/>
                        </a:rPr>
                        <a:t>Unprepared for College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50" b="0" i="0" u="none" strike="noStrike">
                          <a:solidFill>
                            <a:srgbClr val="000000"/>
                          </a:solidFill>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76.7%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82659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170634338"/>
              </p:ext>
            </p:extLst>
          </p:nvPr>
        </p:nvGraphicFramePr>
        <p:xfrm>
          <a:off x="640167" y="3486150"/>
          <a:ext cx="3517900" cy="1724025"/>
        </p:xfrm>
        <a:graphic>
          <a:graphicData uri="http://schemas.openxmlformats.org/drawingml/2006/table">
            <a:tbl>
              <a:tblPr/>
              <a:tblGrid>
                <a:gridCol w="1787474">
                  <a:extLst>
                    <a:ext uri="{9D8B030D-6E8A-4147-A177-3AD203B41FA5}">
                      <a16:colId xmlns:a16="http://schemas.microsoft.com/office/drawing/2014/main" val="1174981677"/>
                    </a:ext>
                  </a:extLst>
                </a:gridCol>
                <a:gridCol w="865213">
                  <a:extLst>
                    <a:ext uri="{9D8B030D-6E8A-4147-A177-3AD203B41FA5}">
                      <a16:colId xmlns:a16="http://schemas.microsoft.com/office/drawing/2014/main" val="3694898212"/>
                    </a:ext>
                  </a:extLst>
                </a:gridCol>
                <a:gridCol w="865213">
                  <a:extLst>
                    <a:ext uri="{9D8B030D-6E8A-4147-A177-3AD203B41FA5}">
                      <a16:colId xmlns:a16="http://schemas.microsoft.com/office/drawing/2014/main" val="1291162749"/>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9664527"/>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5394205"/>
                  </a:ext>
                </a:extLst>
              </a:tr>
              <a:tr h="247650">
                <a:tc>
                  <a:txBody>
                    <a:bodyPr/>
                    <a:lstStyle/>
                    <a:p>
                      <a:pPr algn="ctr" fontAlgn="b"/>
                      <a:r>
                        <a:rPr lang="en-US" sz="1400" b="0"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99082"/>
                  </a:ext>
                </a:extLst>
              </a:tr>
              <a:tr h="247650">
                <a:tc>
                  <a:txBody>
                    <a:bodyPr/>
                    <a:lstStyle/>
                    <a:p>
                      <a:pPr algn="ctr" fontAlgn="b"/>
                      <a:r>
                        <a:rPr lang="en-US" sz="1400" b="0"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152366"/>
                  </a:ext>
                </a:extLst>
              </a:tr>
              <a:tr h="247650">
                <a:tc>
                  <a:txBody>
                    <a:bodyPr/>
                    <a:lstStyle/>
                    <a:p>
                      <a:pPr algn="ctr" fontAlgn="b"/>
                      <a:r>
                        <a:rPr lang="en-US" sz="1400" b="0"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567663"/>
                  </a:ext>
                </a:extLst>
              </a:tr>
              <a:tr h="247650">
                <a:tc>
                  <a:txBody>
                    <a:bodyPr/>
                    <a:lstStyle/>
                    <a:p>
                      <a:pPr algn="ctr" fontAlgn="b"/>
                      <a:r>
                        <a:rPr lang="en-US" sz="1400" b="0"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1,298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459692"/>
                  </a:ext>
                </a:extLst>
              </a:tr>
              <a:tr h="247650">
                <a:tc>
                  <a:txBody>
                    <a:bodyPr/>
                    <a:lstStyle/>
                    <a:p>
                      <a:pPr algn="ctr" fontAlgn="b"/>
                      <a:r>
                        <a:rPr lang="en-US" sz="1400" b="0" i="0" u="none" strike="noStrike">
                          <a:solidFill>
                            <a:srgbClr val="000000"/>
                          </a:solidFill>
                          <a:effectLst/>
                          <a:latin typeface="Calibri" panose="020F0502020204030204" pitchFamily="34" charset="0"/>
                        </a:rPr>
                        <a:t>2011-2012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159314"/>
                  </a:ext>
                </a:extLst>
              </a:tr>
            </a:tbl>
          </a:graphicData>
        </a:graphic>
      </p:graphicFrame>
    </p:spTree>
    <p:extLst>
      <p:ext uri="{BB962C8B-B14F-4D97-AF65-F5344CB8AC3E}">
        <p14:creationId xmlns:p14="http://schemas.microsoft.com/office/powerpoint/2010/main" val="26980855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fontScale="90000"/>
          </a:bodyPr>
          <a:lstStyle/>
          <a:p>
            <a:r>
              <a:rPr lang="en-US" dirty="0" smtClean="0"/>
              <a:t/>
            </a:r>
            <a:br>
              <a:rPr lang="en-US" dirty="0" smtClean="0"/>
            </a:br>
            <a:r>
              <a:rPr lang="en-US" dirty="0" smtClean="0"/>
              <a:t>Career Technical Education Completion</a:t>
            </a:r>
            <a:endParaRPr lang="en-US" dirty="0"/>
          </a:p>
        </p:txBody>
      </p:sp>
      <p:sp>
        <p:nvSpPr>
          <p:cNvPr id="3" name="Content Placeholder 2"/>
          <p:cNvSpPr>
            <a:spLocks noGrp="1"/>
          </p:cNvSpPr>
          <p:nvPr>
            <p:ph idx="1"/>
          </p:nvPr>
        </p:nvSpPr>
        <p:spPr/>
        <p:txBody>
          <a:bodyPr>
            <a:normAutofit/>
          </a:bodyPr>
          <a:lstStyle/>
          <a:p>
            <a:pPr>
              <a:buClr>
                <a:srgbClr val="4F81BD"/>
              </a:buClr>
            </a:pPr>
            <a:r>
              <a:rPr lang="en-US" sz="2800" dirty="0" smtClean="0"/>
              <a:t>Career Technical Education: percentage of students tracked for six years who completed more than 8 units in courses classified as career technical education (vocational) in a single discipline and completed a degree, certificate, transfer-related or apprenticeship outcome.</a:t>
            </a:r>
          </a:p>
          <a:p>
            <a:pPr>
              <a:buClr>
                <a:srgbClr val="4F81BD"/>
              </a:buClr>
            </a:pPr>
            <a:endParaRPr lang="en-US" sz="2800" dirty="0"/>
          </a:p>
          <a:p>
            <a:pPr marL="685800" lvl="2" indent="0">
              <a:buClr>
                <a:srgbClr val="4F81BD"/>
              </a:buClr>
              <a:buNone/>
            </a:pPr>
            <a:endParaRPr lang="en-US" dirty="0">
              <a:solidFill>
                <a:srgbClr val="2F5897"/>
              </a:solidFill>
            </a:endParaRPr>
          </a:p>
        </p:txBody>
      </p:sp>
    </p:spTree>
    <p:extLst>
      <p:ext uri="{BB962C8B-B14F-4D97-AF65-F5344CB8AC3E}">
        <p14:creationId xmlns:p14="http://schemas.microsoft.com/office/powerpoint/2010/main" val="3648432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95" y="228600"/>
            <a:ext cx="7024744" cy="1143000"/>
          </a:xfrm>
        </p:spPr>
        <p:txBody>
          <a:bodyPr>
            <a:normAutofit fontScale="90000"/>
          </a:bodyPr>
          <a:lstStyle/>
          <a:p>
            <a:r>
              <a:rPr lang="en-US" dirty="0"/>
              <a:t>Career Technical Education</a:t>
            </a:r>
          </a:p>
        </p:txBody>
      </p:sp>
      <p:graphicFrame>
        <p:nvGraphicFramePr>
          <p:cNvPr id="3" name="Chart 2"/>
          <p:cNvGraphicFramePr>
            <a:graphicFrameLocks/>
          </p:cNvGraphicFramePr>
          <p:nvPr>
            <p:extLst>
              <p:ext uri="{D42A27DB-BD31-4B8C-83A1-F6EECF244321}">
                <p14:modId xmlns:p14="http://schemas.microsoft.com/office/powerpoint/2010/main" val="4158593113"/>
              </p:ext>
            </p:extLst>
          </p:nvPr>
        </p:nvGraphicFramePr>
        <p:xfrm>
          <a:off x="4038601" y="1370466"/>
          <a:ext cx="4419600" cy="47255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42512567"/>
              </p:ext>
            </p:extLst>
          </p:nvPr>
        </p:nvGraphicFramePr>
        <p:xfrm>
          <a:off x="640167" y="1905000"/>
          <a:ext cx="3169832" cy="723900"/>
        </p:xfrm>
        <a:graphic>
          <a:graphicData uri="http://schemas.openxmlformats.org/drawingml/2006/table">
            <a:tbl>
              <a:tblPr/>
              <a:tblGrid>
                <a:gridCol w="1610618">
                  <a:extLst>
                    <a:ext uri="{9D8B030D-6E8A-4147-A177-3AD203B41FA5}">
                      <a16:colId xmlns:a16="http://schemas.microsoft.com/office/drawing/2014/main" val="3079462446"/>
                    </a:ext>
                  </a:extLst>
                </a:gridCol>
                <a:gridCol w="779607">
                  <a:extLst>
                    <a:ext uri="{9D8B030D-6E8A-4147-A177-3AD203B41FA5}">
                      <a16:colId xmlns:a16="http://schemas.microsoft.com/office/drawing/2014/main" val="1387772121"/>
                    </a:ext>
                  </a:extLst>
                </a:gridCol>
                <a:gridCol w="779607">
                  <a:extLst>
                    <a:ext uri="{9D8B030D-6E8A-4147-A177-3AD203B41FA5}">
                      <a16:colId xmlns:a16="http://schemas.microsoft.com/office/drawing/2014/main" val="2655472715"/>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2011-12 to 2016-17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3703323"/>
                  </a:ext>
                </a:extLst>
              </a:tr>
              <a:tr h="238125">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24910"/>
                  </a:ext>
                </a:extLst>
              </a:tr>
              <a:tr h="247650">
                <a:tc>
                  <a:txBody>
                    <a:bodyPr/>
                    <a:lstStyle/>
                    <a:p>
                      <a:pPr algn="l" fontAlgn="b"/>
                      <a:r>
                        <a:rPr lang="en-US" sz="1400" b="1" i="0" u="none" strike="noStrike">
                          <a:solidFill>
                            <a:srgbClr val="000000"/>
                          </a:solidFill>
                          <a:effectLst/>
                          <a:latin typeface="Calibri" panose="020F0502020204030204" pitchFamily="34" charset="0"/>
                        </a:rPr>
                        <a:t>CTE Completion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361343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40017452"/>
              </p:ext>
            </p:extLst>
          </p:nvPr>
        </p:nvGraphicFramePr>
        <p:xfrm>
          <a:off x="640167" y="3189073"/>
          <a:ext cx="3169832" cy="1724025"/>
        </p:xfrm>
        <a:graphic>
          <a:graphicData uri="http://schemas.openxmlformats.org/drawingml/2006/table">
            <a:tbl>
              <a:tblPr/>
              <a:tblGrid>
                <a:gridCol w="1610618">
                  <a:extLst>
                    <a:ext uri="{9D8B030D-6E8A-4147-A177-3AD203B41FA5}">
                      <a16:colId xmlns:a16="http://schemas.microsoft.com/office/drawing/2014/main" val="1350977969"/>
                    </a:ext>
                  </a:extLst>
                </a:gridCol>
                <a:gridCol w="779607">
                  <a:extLst>
                    <a:ext uri="{9D8B030D-6E8A-4147-A177-3AD203B41FA5}">
                      <a16:colId xmlns:a16="http://schemas.microsoft.com/office/drawing/2014/main" val="1958784827"/>
                    </a:ext>
                  </a:extLst>
                </a:gridCol>
                <a:gridCol w="779607">
                  <a:extLst>
                    <a:ext uri="{9D8B030D-6E8A-4147-A177-3AD203B41FA5}">
                      <a16:colId xmlns:a16="http://schemas.microsoft.com/office/drawing/2014/main" val="3807829545"/>
                    </a:ext>
                  </a:extLst>
                </a:gridCol>
              </a:tblGrid>
              <a:tr h="238125">
                <a:tc gridSpan="3">
                  <a:txBody>
                    <a:bodyPr/>
                    <a:lstStyle/>
                    <a:p>
                      <a:pPr algn="ctr" fontAlgn="b"/>
                      <a:r>
                        <a:rPr lang="en-US" sz="1400" b="1" i="0" u="none" strike="noStrike">
                          <a:solidFill>
                            <a:srgbClr val="000000"/>
                          </a:solidFill>
                          <a:effectLst/>
                          <a:latin typeface="Calibri" panose="020F0502020204030204" pitchFamily="34" charset="0"/>
                        </a:rPr>
                        <a:t>Number in Cohort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8175950"/>
                  </a:ext>
                </a:extLst>
              </a:tr>
              <a:tr h="247650">
                <a:tc>
                  <a:txBody>
                    <a:bodyPr/>
                    <a:lstStyle/>
                    <a:p>
                      <a:pPr algn="ctr" fontAlgn="b"/>
                      <a:r>
                        <a:rPr lang="en-US" sz="1400" b="1" i="0" u="none" strike="noStrike">
                          <a:solidFill>
                            <a:srgbClr val="000000"/>
                          </a:solidFill>
                          <a:effectLst/>
                          <a:latin typeface="Calibri" panose="020F0502020204030204" pitchFamily="34" charset="0"/>
                        </a:rPr>
                        <a:t>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MC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panose="020F0502020204030204" pitchFamily="34" charset="0"/>
                        </a:rPr>
                        <a:t>WVC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878797"/>
                  </a:ext>
                </a:extLst>
              </a:tr>
              <a:tr h="247650">
                <a:tc>
                  <a:txBody>
                    <a:bodyPr/>
                    <a:lstStyle/>
                    <a:p>
                      <a:pPr algn="ctr" fontAlgn="b"/>
                      <a:r>
                        <a:rPr lang="en-US" sz="1400" b="1" i="0" u="none" strike="noStrike">
                          <a:solidFill>
                            <a:srgbClr val="000000"/>
                          </a:solidFill>
                          <a:effectLst/>
                          <a:latin typeface="Calibri" panose="020F0502020204030204" pitchFamily="34" charset="0"/>
                        </a:rPr>
                        <a:t>2007-2008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1,019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6692759"/>
                  </a:ext>
                </a:extLst>
              </a:tr>
              <a:tr h="247650">
                <a:tc>
                  <a:txBody>
                    <a:bodyPr/>
                    <a:lstStyle/>
                    <a:p>
                      <a:pPr algn="ctr" fontAlgn="b"/>
                      <a:r>
                        <a:rPr lang="en-US" sz="1400" b="1" i="0" u="none" strike="noStrike">
                          <a:solidFill>
                            <a:srgbClr val="000000"/>
                          </a:solidFill>
                          <a:effectLst/>
                          <a:latin typeface="Calibri" panose="020F0502020204030204" pitchFamily="34" charset="0"/>
                        </a:rPr>
                        <a:t>2008-2009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1,090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432495"/>
                  </a:ext>
                </a:extLst>
              </a:tr>
              <a:tr h="247650">
                <a:tc>
                  <a:txBody>
                    <a:bodyPr/>
                    <a:lstStyle/>
                    <a:p>
                      <a:pPr algn="ctr" fontAlgn="b"/>
                      <a:r>
                        <a:rPr lang="en-US" sz="1400" b="1" i="0" u="none" strike="noStrike">
                          <a:solidFill>
                            <a:srgbClr val="000000"/>
                          </a:solidFill>
                          <a:effectLst/>
                          <a:latin typeface="Calibri" panose="020F0502020204030204" pitchFamily="34" charset="0"/>
                        </a:rPr>
                        <a:t>2009-2010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1,154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583624"/>
                  </a:ext>
                </a:extLst>
              </a:tr>
              <a:tr h="247650">
                <a:tc>
                  <a:txBody>
                    <a:bodyPr/>
                    <a:lstStyle/>
                    <a:p>
                      <a:pPr algn="ctr" fontAlgn="b"/>
                      <a:r>
                        <a:rPr lang="en-US" sz="1400" b="1" i="0" u="none" strike="noStrike">
                          <a:solidFill>
                            <a:srgbClr val="000000"/>
                          </a:solidFill>
                          <a:effectLst/>
                          <a:latin typeface="Calibri" panose="020F0502020204030204" pitchFamily="34" charset="0"/>
                        </a:rPr>
                        <a:t>2010-2011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1,058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8911891"/>
                  </a:ext>
                </a:extLst>
              </a:tr>
              <a:tr h="247650">
                <a:tc>
                  <a:txBody>
                    <a:bodyPr/>
                    <a:lstStyle/>
                    <a:p>
                      <a:pPr algn="ctr" fontAlgn="ctr"/>
                      <a:r>
                        <a:rPr lang="en-US" sz="1400" b="1" i="0" u="none" strike="noStrike">
                          <a:solidFill>
                            <a:srgbClr val="000000"/>
                          </a:solidFill>
                          <a:effectLst/>
                          <a:latin typeface="Calibri" panose="020F0502020204030204" pitchFamily="34" charset="0"/>
                        </a:rPr>
                        <a:t>2011-2012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984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170649"/>
                  </a:ext>
                </a:extLst>
              </a:tr>
            </a:tbl>
          </a:graphicData>
        </a:graphic>
      </p:graphicFrame>
    </p:spTree>
    <p:extLst>
      <p:ext uri="{BB962C8B-B14F-4D97-AF65-F5344CB8AC3E}">
        <p14:creationId xmlns:p14="http://schemas.microsoft.com/office/powerpoint/2010/main" val="3651005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fontScale="90000"/>
          </a:bodyPr>
          <a:lstStyle/>
          <a:p>
            <a:r>
              <a:rPr lang="en-US" dirty="0" smtClean="0"/>
              <a:t>Mission College: Skills Builder</a:t>
            </a:r>
            <a:endParaRPr lang="en-US" dirty="0"/>
          </a:p>
        </p:txBody>
      </p:sp>
      <p:pic>
        <p:nvPicPr>
          <p:cNvPr id="3" name="Content Placeholder 2"/>
          <p:cNvPicPr>
            <a:picLocks noGrp="1" noChangeAspect="1"/>
          </p:cNvPicPr>
          <p:nvPr>
            <p:ph idx="1"/>
          </p:nvPr>
        </p:nvPicPr>
        <p:blipFill>
          <a:blip r:embed="rId3"/>
          <a:stretch>
            <a:fillRect/>
          </a:stretch>
        </p:blipFill>
        <p:spPr>
          <a:xfrm>
            <a:off x="975176" y="1905001"/>
            <a:ext cx="6980377" cy="3657600"/>
          </a:xfrm>
          <a:prstGeom prst="rect">
            <a:avLst/>
          </a:prstGeom>
        </p:spPr>
      </p:pic>
    </p:spTree>
    <p:extLst>
      <p:ext uri="{BB962C8B-B14F-4D97-AF65-F5344CB8AC3E}">
        <p14:creationId xmlns:p14="http://schemas.microsoft.com/office/powerpoint/2010/main" val="3447463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dirty="0" smtClean="0"/>
              <a:t>West Valley College: Skills Builder</a:t>
            </a:r>
            <a:endParaRPr lang="en-US" sz="3200" dirty="0"/>
          </a:p>
        </p:txBody>
      </p:sp>
      <p:pic>
        <p:nvPicPr>
          <p:cNvPr id="4" name="Content Placeholder 3"/>
          <p:cNvPicPr>
            <a:picLocks noGrp="1" noChangeAspect="1"/>
          </p:cNvPicPr>
          <p:nvPr>
            <p:ph idx="1"/>
          </p:nvPr>
        </p:nvPicPr>
        <p:blipFill>
          <a:blip r:embed="rId3"/>
          <a:stretch>
            <a:fillRect/>
          </a:stretch>
        </p:blipFill>
        <p:spPr>
          <a:xfrm>
            <a:off x="828148" y="1809694"/>
            <a:ext cx="7172851" cy="4022782"/>
          </a:xfrm>
          <a:prstGeom prst="rect">
            <a:avLst/>
          </a:prstGeom>
        </p:spPr>
      </p:pic>
    </p:spTree>
    <p:extLst>
      <p:ext uri="{BB962C8B-B14F-4D97-AF65-F5344CB8AC3E}">
        <p14:creationId xmlns:p14="http://schemas.microsoft.com/office/powerpoint/2010/main" val="2335274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noAutofit/>
          </a:bodyPr>
          <a:lstStyle/>
          <a:p>
            <a:pPr algn="ctr"/>
            <a:r>
              <a:rPr lang="en-US" sz="3000" dirty="0" smtClean="0"/>
              <a:t>Coming Attraction</a:t>
            </a:r>
            <a:r>
              <a:rPr lang="en-US" sz="3000" dirty="0" smtClean="0"/>
              <a:t>:</a:t>
            </a:r>
            <a:br>
              <a:rPr lang="en-US" sz="3000" dirty="0" smtClean="0"/>
            </a:br>
            <a:r>
              <a:rPr lang="en-US" sz="3000" dirty="0" smtClean="0"/>
              <a:t> </a:t>
            </a:r>
            <a:r>
              <a:rPr lang="en-US" sz="3000" dirty="0" smtClean="0"/>
              <a:t>Student Success Metrics </a:t>
            </a:r>
            <a:endParaRPr lang="en-US" sz="3000" dirty="0"/>
          </a:p>
        </p:txBody>
      </p:sp>
      <p:sp>
        <p:nvSpPr>
          <p:cNvPr id="3" name="Content Placeholder 2"/>
          <p:cNvSpPr>
            <a:spLocks noGrp="1"/>
          </p:cNvSpPr>
          <p:nvPr>
            <p:ph idx="1"/>
          </p:nvPr>
        </p:nvSpPr>
        <p:spPr>
          <a:xfrm>
            <a:off x="1043492" y="2209800"/>
            <a:ext cx="6777317" cy="3886200"/>
          </a:xfrm>
        </p:spPr>
        <p:txBody>
          <a:bodyPr>
            <a:normAutofit/>
          </a:bodyPr>
          <a:lstStyle/>
          <a:p>
            <a:r>
              <a:rPr lang="en-US" dirty="0" smtClean="0"/>
              <a:t>Focus is on student </a:t>
            </a:r>
            <a:r>
              <a:rPr lang="en-US" b="1" dirty="0" smtClean="0"/>
              <a:t>journeys</a:t>
            </a:r>
            <a:r>
              <a:rPr lang="en-US" dirty="0" smtClean="0"/>
              <a:t>:</a:t>
            </a:r>
          </a:p>
          <a:p>
            <a:pPr lvl="1"/>
            <a:r>
              <a:rPr lang="en-US" dirty="0" smtClean="0"/>
              <a:t>Recruitment </a:t>
            </a:r>
            <a:r>
              <a:rPr lang="en-US" dirty="0"/>
              <a:t>to completion, transfer, and the </a:t>
            </a:r>
            <a:r>
              <a:rPr lang="en-US" dirty="0" smtClean="0"/>
              <a:t>workforce</a:t>
            </a:r>
          </a:p>
          <a:p>
            <a:pPr lvl="1"/>
            <a:r>
              <a:rPr lang="en-US" dirty="0" smtClean="0"/>
              <a:t>Student </a:t>
            </a:r>
            <a:r>
              <a:rPr lang="en-US" b="1" dirty="0" smtClean="0"/>
              <a:t>groups</a:t>
            </a:r>
            <a:r>
              <a:rPr lang="en-US" dirty="0" smtClean="0"/>
              <a:t>:</a:t>
            </a:r>
          </a:p>
          <a:p>
            <a:pPr lvl="2"/>
            <a:r>
              <a:rPr lang="en-US" dirty="0" smtClean="0"/>
              <a:t>Adult Ed/ESL students</a:t>
            </a:r>
          </a:p>
          <a:p>
            <a:pPr lvl="2"/>
            <a:r>
              <a:rPr lang="en-US" dirty="0" smtClean="0"/>
              <a:t>Short-Term Career Ed Students</a:t>
            </a:r>
          </a:p>
          <a:p>
            <a:pPr lvl="2"/>
            <a:r>
              <a:rPr lang="en-US" dirty="0" smtClean="0"/>
              <a:t>Degree/Transfer Students</a:t>
            </a:r>
          </a:p>
          <a:p>
            <a:pPr lvl="2"/>
            <a:r>
              <a:rPr lang="en-US" dirty="0" smtClean="0"/>
              <a:t>Undecided/Other Students</a:t>
            </a:r>
          </a:p>
          <a:p>
            <a:endParaRPr lang="en-US" dirty="0"/>
          </a:p>
          <a:p>
            <a:endParaRPr lang="en-US" dirty="0" smtClean="0"/>
          </a:p>
          <a:p>
            <a:pPr lvl="1"/>
            <a:endParaRPr lang="en-US" dirty="0"/>
          </a:p>
        </p:txBody>
      </p:sp>
    </p:spTree>
    <p:extLst>
      <p:ext uri="{BB962C8B-B14F-4D97-AF65-F5344CB8AC3E}">
        <p14:creationId xmlns:p14="http://schemas.microsoft.com/office/powerpoint/2010/main" val="1663538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27664"/>
            <a:ext cx="7153834" cy="801136"/>
          </a:xfrm>
        </p:spPr>
        <p:txBody>
          <a:bodyPr>
            <a:normAutofit/>
          </a:bodyPr>
          <a:lstStyle/>
          <a:p>
            <a:pPr algn="ctr"/>
            <a:r>
              <a:rPr lang="en-US" sz="3000" dirty="0" smtClean="0"/>
              <a:t>Student Success Metrics: A Sampling</a:t>
            </a:r>
            <a:endParaRPr lang="en-US" sz="3000" dirty="0"/>
          </a:p>
        </p:txBody>
      </p:sp>
      <p:sp>
        <p:nvSpPr>
          <p:cNvPr id="3" name="Content Placeholder 2"/>
          <p:cNvSpPr>
            <a:spLocks noGrp="1"/>
          </p:cNvSpPr>
          <p:nvPr>
            <p:ph idx="1"/>
          </p:nvPr>
        </p:nvSpPr>
        <p:spPr>
          <a:xfrm>
            <a:off x="1043490" y="2209800"/>
            <a:ext cx="6777317" cy="3622829"/>
          </a:xfrm>
        </p:spPr>
        <p:txBody>
          <a:bodyPr/>
          <a:lstStyle/>
          <a:p>
            <a:r>
              <a:rPr lang="en-US" dirty="0" smtClean="0"/>
              <a:t>Successful Enrollment</a:t>
            </a:r>
          </a:p>
          <a:p>
            <a:r>
              <a:rPr lang="en-US" dirty="0" smtClean="0"/>
              <a:t>Successful Completion of Unit Thresholds</a:t>
            </a:r>
          </a:p>
          <a:p>
            <a:r>
              <a:rPr lang="en-US" dirty="0" smtClean="0"/>
              <a:t>Retained From Fall To Spring</a:t>
            </a:r>
          </a:p>
          <a:p>
            <a:r>
              <a:rPr lang="en-US" dirty="0" smtClean="0"/>
              <a:t>Transferred to a Four-Year Institution</a:t>
            </a:r>
          </a:p>
          <a:p>
            <a:r>
              <a:rPr lang="en-US" dirty="0" smtClean="0"/>
              <a:t>Average Number of Units Accumulated by Associate Degree Earners</a:t>
            </a:r>
          </a:p>
          <a:p>
            <a:r>
              <a:rPr lang="en-US" dirty="0" smtClean="0"/>
              <a:t>Median Change in Earnings</a:t>
            </a:r>
          </a:p>
          <a:p>
            <a:endParaRPr lang="en-US" dirty="0" smtClean="0"/>
          </a:p>
          <a:p>
            <a:endParaRPr lang="en-US" dirty="0"/>
          </a:p>
        </p:txBody>
      </p:sp>
    </p:spTree>
    <p:extLst>
      <p:ext uri="{BB962C8B-B14F-4D97-AF65-F5344CB8AC3E}">
        <p14:creationId xmlns:p14="http://schemas.microsoft.com/office/powerpoint/2010/main" val="3751788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Questions</a:t>
            </a:r>
            <a:endParaRPr lang="en-US" dirty="0"/>
          </a:p>
        </p:txBody>
      </p:sp>
    </p:spTree>
    <p:extLst>
      <p:ext uri="{BB962C8B-B14F-4D97-AF65-F5344CB8AC3E}">
        <p14:creationId xmlns:p14="http://schemas.microsoft.com/office/powerpoint/2010/main" val="4892672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1027664"/>
            <a:ext cx="7024744" cy="2325136"/>
          </a:xfrm>
        </p:spPr>
        <p:txBody>
          <a:bodyPr/>
          <a:lstStyle/>
          <a:p>
            <a:pPr algn="ctr"/>
            <a:r>
              <a:rPr lang="en-US" dirty="0" smtClean="0"/>
              <a:t>Thank you for your time and your interest!</a:t>
            </a:r>
            <a:endParaRPr lang="en-US" dirty="0"/>
          </a:p>
        </p:txBody>
      </p:sp>
    </p:spTree>
    <p:extLst>
      <p:ext uri="{BB962C8B-B14F-4D97-AF65-F5344CB8AC3E}">
        <p14:creationId xmlns:p14="http://schemas.microsoft.com/office/powerpoint/2010/main" val="28375637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38F05DF51507449593A5F7D5AFC4E1" ma:contentTypeVersion="8" ma:contentTypeDescription="Create a new document." ma:contentTypeScope="" ma:versionID="048360590efe8811f2499b10ffc32c6c">
  <xsd:schema xmlns:xsd="http://www.w3.org/2001/XMLSchema" xmlns:xs="http://www.w3.org/2001/XMLSchema" xmlns:p="http://schemas.microsoft.com/office/2006/metadata/properties" xmlns:ns2="b056f118-e311-462f-8445-be6a60be1323" targetNamespace="http://schemas.microsoft.com/office/2006/metadata/properties" ma:root="true" ma:fieldsID="c29d175cbba7d1aacc58a6cc7c5c9b81" ns2:_="">
    <xsd:import namespace="b056f118-e311-462f-8445-be6a60be132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56f118-e311-462f-8445-be6a60be13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0D836E-200F-4908-A1F1-5DF12FBD55AF}"/>
</file>

<file path=customXml/itemProps2.xml><?xml version="1.0" encoding="utf-8"?>
<ds:datastoreItem xmlns:ds="http://schemas.openxmlformats.org/officeDocument/2006/customXml" ds:itemID="{701D871C-64D4-4F7E-89FA-47C3ACEB4EB6}"/>
</file>

<file path=customXml/itemProps3.xml><?xml version="1.0" encoding="utf-8"?>
<ds:datastoreItem xmlns:ds="http://schemas.openxmlformats.org/officeDocument/2006/customXml" ds:itemID="{9D8B23DB-3487-49D6-BECA-4A4B20062919}"/>
</file>

<file path=docProps/app.xml><?xml version="1.0" encoding="utf-8"?>
<Properties xmlns="http://schemas.openxmlformats.org/officeDocument/2006/extended-properties" xmlns:vt="http://schemas.openxmlformats.org/officeDocument/2006/docPropsVTypes">
  <Template>Aspect</Template>
  <TotalTime>6922</TotalTime>
  <Words>1872</Words>
  <Application>Microsoft Office PowerPoint</Application>
  <PresentationFormat>On-screen Show (4:3)</PresentationFormat>
  <Paragraphs>508</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Calibri</vt:lpstr>
      <vt:lpstr>Century Gothic</vt:lpstr>
      <vt:lpstr>Wingdings</vt:lpstr>
      <vt:lpstr>Wingdings 2</vt:lpstr>
      <vt:lpstr>Austin</vt:lpstr>
      <vt:lpstr>Student Success Scorecard:   2018 Report</vt:lpstr>
      <vt:lpstr>Student Success Scorecard </vt:lpstr>
      <vt:lpstr>Mission College Profile</vt:lpstr>
      <vt:lpstr>West Valley College Profile</vt:lpstr>
      <vt:lpstr>Scorecard Metrics: Caveats and Notes</vt:lpstr>
      <vt:lpstr>Visualizing Six-Year Cohorts (cohort: a group of individuals having a statistical factor in common in a demographic study)</vt:lpstr>
      <vt:lpstr>Remedial ESL</vt:lpstr>
      <vt:lpstr>Remedial ESL</vt:lpstr>
      <vt:lpstr> Remedial English</vt:lpstr>
      <vt:lpstr>Remedial English</vt:lpstr>
      <vt:lpstr>Remedial Math</vt:lpstr>
      <vt:lpstr>Remedial Math</vt:lpstr>
      <vt:lpstr>English and Math Transfer Levels – 1 Year</vt:lpstr>
      <vt:lpstr>English Transfer Level:  1 Year</vt:lpstr>
      <vt:lpstr>Math Transfer Level:  1 Year</vt:lpstr>
      <vt:lpstr>Levels of Preparation</vt:lpstr>
      <vt:lpstr>Completion Rate</vt:lpstr>
      <vt:lpstr>Completion: Overall</vt:lpstr>
      <vt:lpstr>Completion: Peer Group</vt:lpstr>
      <vt:lpstr>Completion: Peer Group Data</vt:lpstr>
      <vt:lpstr> Persistence</vt:lpstr>
      <vt:lpstr>Persistence: Overall</vt:lpstr>
      <vt:lpstr>30 Units</vt:lpstr>
      <vt:lpstr>30 Units: Overall</vt:lpstr>
      <vt:lpstr> Career Technical Education Completion</vt:lpstr>
      <vt:lpstr>Career Technical Education</vt:lpstr>
      <vt:lpstr>Mission College: Skills Builder</vt:lpstr>
      <vt:lpstr>West Valley College: Skills Builder</vt:lpstr>
      <vt:lpstr>Coming Attraction:  Student Success Metrics </vt:lpstr>
      <vt:lpstr>Student Success Metrics: A Sampling</vt:lpstr>
      <vt:lpstr>Discussion, Questions</vt:lpstr>
      <vt:lpstr>Thank you for your time and your interest!</vt:lpstr>
    </vt:vector>
  </TitlesOfParts>
  <Company>wvmccd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ARCC Accountability Reporting for the Community Colleges</dc:title>
  <dc:creator>Daniel Peck</dc:creator>
  <cp:lastModifiedBy>Inge Bond</cp:lastModifiedBy>
  <cp:revision>340</cp:revision>
  <cp:lastPrinted>2018-01-25T22:01:01Z</cp:lastPrinted>
  <dcterms:created xsi:type="dcterms:W3CDTF">2011-04-04T18:22:52Z</dcterms:created>
  <dcterms:modified xsi:type="dcterms:W3CDTF">2019-02-06T17:17:39Z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0x0101005B38F05DF51507449593A5F7D5AFC4E1</vt:lpwstr>
  </property>
</Properties>
</file>